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9" r:id="rId3"/>
    <p:sldId id="258" r:id="rId4"/>
    <p:sldId id="260" r:id="rId5"/>
    <p:sldId id="261" r:id="rId6"/>
    <p:sldId id="263" r:id="rId7"/>
    <p:sldId id="264" r:id="rId8"/>
    <p:sldId id="265" r:id="rId9"/>
    <p:sldId id="273" r:id="rId10"/>
    <p:sldId id="274" r:id="rId11"/>
    <p:sldId id="270" r:id="rId12"/>
    <p:sldId id="275" r:id="rId13"/>
    <p:sldId id="269" r:id="rId14"/>
    <p:sldId id="272" r:id="rId15"/>
    <p:sldId id="271" r:id="rId16"/>
    <p:sldId id="278" r:id="rId17"/>
    <p:sldId id="280" r:id="rId18"/>
    <p:sldId id="279"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C628B-1A02-0F4F-A932-90D920AF4689}" v="5983" dt="2022-04-11T15:36:34.206"/>
    <p1510:client id="{45B06A03-E626-75D7-167A-A5BA226A63EE}" v="79" vWet="80" dt="2022-04-11T08:54:50.461"/>
    <p1510:client id="{60C42D6C-9244-9B3E-514E-B826DF575397}" v="238" dt="2022-04-11T09:37:20.529"/>
    <p1510:client id="{6985C23D-7682-E11A-C71D-CDD0D6E46BA0}" v="52" dt="2022-04-11T17:25:25.898"/>
    <p1510:client id="{7EBA55AB-4B4E-D9E2-F200-54CA51FE1908}" v="10" dt="2022-04-11T11:39:17.455"/>
    <p1510:client id="{F8A7D8A6-6A7A-1095-5A5B-B0F5E82221AA}" v="224" dt="2022-04-11T12:47: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4687" autoAdjust="0"/>
  </p:normalViewPr>
  <p:slideViewPr>
    <p:cSldViewPr snapToGrid="0" snapToObjects="1">
      <p:cViewPr varScale="1">
        <p:scale>
          <a:sx n="81" d="100"/>
          <a:sy n="81" d="100"/>
        </p:scale>
        <p:origin x="16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01D58-F27D-C345-9704-E47CF4BECA98}" type="datetimeFigureOut">
              <a:rPr lang="it-IT" smtClean="0"/>
              <a:t>02/11/22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E703-E6B9-6A46-ADDF-AF4F496E414C}" type="slidenum">
              <a:rPr lang="it-IT" smtClean="0"/>
              <a:t>‹#›</a:t>
            </a:fld>
            <a:endParaRPr lang="it-IT"/>
          </a:p>
        </p:txBody>
      </p:sp>
    </p:spTree>
    <p:extLst>
      <p:ext uri="{BB962C8B-B14F-4D97-AF65-F5344CB8AC3E}">
        <p14:creationId xmlns:p14="http://schemas.microsoft.com/office/powerpoint/2010/main" val="405486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Dimi: </a:t>
            </a:r>
            <a:r>
              <a:rPr lang="en-US" b="0" dirty="0">
                <a:cs typeface="Calibri"/>
              </a:rPr>
              <a:t>Good morning motherfuckers. We are going to demolish this presentation</a:t>
            </a:r>
          </a:p>
        </p:txBody>
      </p:sp>
      <p:sp>
        <p:nvSpPr>
          <p:cNvPr id="4" name="Slide Number Placeholder 3"/>
          <p:cNvSpPr>
            <a:spLocks noGrp="1"/>
          </p:cNvSpPr>
          <p:nvPr>
            <p:ph type="sldNum" sz="quarter" idx="5"/>
          </p:nvPr>
        </p:nvSpPr>
        <p:spPr/>
        <p:txBody>
          <a:bodyPr/>
          <a:lstStyle/>
          <a:p>
            <a:fld id="{E2DBE703-E6B9-6A46-ADDF-AF4F496E414C}" type="slidenum">
              <a:rPr lang="it-IT" smtClean="0"/>
              <a:t>1</a:t>
            </a:fld>
            <a:endParaRPr lang="it-IT"/>
          </a:p>
        </p:txBody>
      </p:sp>
    </p:spTree>
    <p:extLst>
      <p:ext uri="{BB962C8B-B14F-4D97-AF65-F5344CB8AC3E}">
        <p14:creationId xmlns:p14="http://schemas.microsoft.com/office/powerpoint/2010/main" val="115462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The main language we used was Python, enhanced with flask to make it work with html, CSS and csv to store the data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10</a:t>
            </a:fld>
            <a:endParaRPr lang="it-IT"/>
          </a:p>
        </p:txBody>
      </p:sp>
    </p:spTree>
    <p:extLst>
      <p:ext uri="{BB962C8B-B14F-4D97-AF65-F5344CB8AC3E}">
        <p14:creationId xmlns:p14="http://schemas.microsoft.com/office/powerpoint/2010/main" val="21321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We created this process diagram that describes in simple steps how the solution should work</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11</a:t>
            </a:fld>
            <a:endParaRPr lang="it-IT"/>
          </a:p>
        </p:txBody>
      </p:sp>
    </p:spTree>
    <p:extLst>
      <p:ext uri="{BB962C8B-B14F-4D97-AF65-F5344CB8AC3E}">
        <p14:creationId xmlns:p14="http://schemas.microsoft.com/office/powerpoint/2010/main" val="162190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err="1"/>
              <a:t>Nadiem</a:t>
            </a:r>
            <a:r>
              <a:rPr lang="en-GB" dirty="0"/>
              <a:t>: This diagram instead shows the steps inside </a:t>
            </a:r>
            <a:r>
              <a:rPr lang="en-GB" dirty="0" err="1"/>
              <a:t>mario’s</a:t>
            </a:r>
            <a:r>
              <a:rPr lang="en-GB" dirty="0"/>
              <a:t> pizzeria</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12</a:t>
            </a:fld>
            <a:endParaRPr lang="it-IT"/>
          </a:p>
        </p:txBody>
      </p:sp>
    </p:spTree>
    <p:extLst>
      <p:ext uri="{BB962C8B-B14F-4D97-AF65-F5344CB8AC3E}">
        <p14:creationId xmlns:p14="http://schemas.microsoft.com/office/powerpoint/2010/main" val="286677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This was our prototype when we first thought of our solution. As we can see there is the customer’s view where he can add an order.</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13</a:t>
            </a:fld>
            <a:endParaRPr lang="it-IT"/>
          </a:p>
        </p:txBody>
      </p:sp>
    </p:spTree>
    <p:extLst>
      <p:ext uri="{BB962C8B-B14F-4D97-AF65-F5344CB8AC3E}">
        <p14:creationId xmlns:p14="http://schemas.microsoft.com/office/powerpoint/2010/main" val="224629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a:t>Nadiem</a:t>
            </a:r>
            <a:r>
              <a:rPr lang="it-IT" dirty="0"/>
              <a:t>: And the Pizzaiolo’s view will looks like this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14</a:t>
            </a:fld>
            <a:endParaRPr lang="it-IT"/>
          </a:p>
        </p:txBody>
      </p:sp>
    </p:spTree>
    <p:extLst>
      <p:ext uri="{BB962C8B-B14F-4D97-AF65-F5344CB8AC3E}">
        <p14:creationId xmlns:p14="http://schemas.microsoft.com/office/powerpoint/2010/main" val="6079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cs typeface="Calibri"/>
              </a:rPr>
              <a:t>Ruben</a:t>
            </a:r>
            <a:r>
              <a:rPr lang="en-GB" dirty="0">
                <a:cs typeface="Calibri"/>
              </a:rPr>
              <a:t>: We managed to do many improvements after we starting coding, such as … and most of these weren't even on our prototype</a:t>
            </a:r>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15</a:t>
            </a:fld>
            <a:endParaRPr lang="it-IT"/>
          </a:p>
        </p:txBody>
      </p:sp>
    </p:spTree>
    <p:extLst>
      <p:ext uri="{BB962C8B-B14F-4D97-AF65-F5344CB8AC3E}">
        <p14:creationId xmlns:p14="http://schemas.microsoft.com/office/powerpoint/2010/main" val="14644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16</a:t>
            </a:fld>
            <a:endParaRPr lang="it-IT"/>
          </a:p>
        </p:txBody>
      </p:sp>
    </p:spTree>
    <p:extLst>
      <p:ext uri="{BB962C8B-B14F-4D97-AF65-F5344CB8AC3E}">
        <p14:creationId xmlns:p14="http://schemas.microsoft.com/office/powerpoint/2010/main" val="357061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cs typeface="Calibri"/>
              </a:rPr>
              <a:t>Dimi</a:t>
            </a:r>
            <a:r>
              <a:rPr lang="en-GB" dirty="0">
                <a:cs typeface="Calibri"/>
              </a:rPr>
              <a:t>: 1. completing our tasks early made it really easy on us</a:t>
            </a:r>
            <a:r>
              <a:rPr lang="en-GB" noProof="0" dirty="0">
                <a:cs typeface="Calibri"/>
              </a:rPr>
              <a:t>, 2. asking for another perspective helps see the bigger picture, 3. the more you work in a group the better you get</a:t>
            </a:r>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cs typeface="Calibri"/>
              </a:rPr>
              <a:t>Nadiem</a:t>
            </a:r>
            <a:r>
              <a:rPr lang="it-IT" dirty="0">
                <a:cs typeface="Calibri"/>
              </a:rPr>
              <a:t> : 1 .</a:t>
            </a:r>
            <a:r>
              <a:rPr lang="en-GB" dirty="0">
                <a:effectLst/>
                <a:latin typeface="Helvetica Neue" panose="02000503000000020004" pitchFamily="2" charset="0"/>
              </a:rPr>
              <a:t>I learned to work with others and listen.</a:t>
            </a:r>
            <a:r>
              <a:rPr lang="it-IT" dirty="0">
                <a:effectLst/>
                <a:latin typeface="Helvetica Neue" panose="02000503000000020004" pitchFamily="2" charset="0"/>
                <a:cs typeface="Calibri"/>
              </a:rPr>
              <a:t> 2. </a:t>
            </a:r>
            <a:r>
              <a:rPr lang="en-GB" b="0" dirty="0">
                <a:effectLst/>
                <a:latin typeface="Helvetica Neue" panose="02000503000000020004" pitchFamily="2" charset="0"/>
              </a:rPr>
              <a:t>how to understand the problem situation, the use cases and how to solve the certain problems 3. like </a:t>
            </a:r>
            <a:r>
              <a:rPr lang="en-GB" b="0" dirty="0" err="1">
                <a:effectLst/>
                <a:latin typeface="Helvetica Neue" panose="02000503000000020004" pitchFamily="2" charset="0"/>
              </a:rPr>
              <a:t>dimi</a:t>
            </a:r>
            <a:r>
              <a:rPr lang="en-GB" b="0" dirty="0">
                <a:effectLst/>
                <a:latin typeface="Helvetica Neue" panose="02000503000000020004" pitchFamily="2" charset="0"/>
              </a:rPr>
              <a:t> said working on time and being ahead of schedule was a </a:t>
            </a:r>
            <a:r>
              <a:rPr lang="en-GB" b="0">
                <a:effectLst/>
                <a:latin typeface="Helvetica Neue" panose="02000503000000020004" pitchFamily="2" charset="0"/>
              </a:rPr>
              <a:t>huge benefit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latin typeface="Helvetica Neue" panose="02000503000000020004" pitchFamily="2" charset="0"/>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17</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Jason</a:t>
            </a:r>
            <a:r>
              <a:rPr lang="it-IT" dirty="0"/>
              <a:t>: read the quotes</a:t>
            </a:r>
            <a:endParaRPr lang="en-US" dirty="0"/>
          </a:p>
        </p:txBody>
      </p:sp>
      <p:sp>
        <p:nvSpPr>
          <p:cNvPr id="4" name="Slide Number Placeholder 3"/>
          <p:cNvSpPr>
            <a:spLocks noGrp="1"/>
          </p:cNvSpPr>
          <p:nvPr>
            <p:ph type="sldNum" sz="quarter" idx="5"/>
          </p:nvPr>
        </p:nvSpPr>
        <p:spPr/>
        <p:txBody>
          <a:bodyPr/>
          <a:lstStyle/>
          <a:p>
            <a:fld id="{E2DBE703-E6B9-6A46-ADDF-AF4F496E414C}" type="slidenum">
              <a:rPr lang="it-IT" smtClean="0"/>
              <a:t>18</a:t>
            </a:fld>
            <a:endParaRPr lang="it-IT"/>
          </a:p>
        </p:txBody>
      </p:sp>
    </p:spTree>
    <p:extLst>
      <p:ext uri="{BB962C8B-B14F-4D97-AF65-F5344CB8AC3E}">
        <p14:creationId xmlns:p14="http://schemas.microsoft.com/office/powerpoint/2010/main" val="222428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Ruben</a:t>
            </a:r>
            <a:r>
              <a:rPr lang="en-US" dirty="0">
                <a:cs typeface="Calibri"/>
              </a:rPr>
              <a:t>: Hope we don't have to respond to this question, if you have any question about our project this is the time </a:t>
            </a:r>
          </a:p>
        </p:txBody>
      </p:sp>
      <p:sp>
        <p:nvSpPr>
          <p:cNvPr id="4" name="Slide Number Placeholder 3"/>
          <p:cNvSpPr>
            <a:spLocks noGrp="1"/>
          </p:cNvSpPr>
          <p:nvPr>
            <p:ph type="sldNum" sz="quarter" idx="5"/>
          </p:nvPr>
        </p:nvSpPr>
        <p:spPr/>
        <p:txBody>
          <a:bodyPr/>
          <a:lstStyle/>
          <a:p>
            <a:fld id="{E2DBE703-E6B9-6A46-ADDF-AF4F496E414C}" type="slidenum">
              <a:rPr lang="it-IT" smtClean="0"/>
              <a:t>19</a:t>
            </a:fld>
            <a:endParaRPr lang="it-IT"/>
          </a:p>
        </p:txBody>
      </p:sp>
    </p:spTree>
    <p:extLst>
      <p:ext uri="{BB962C8B-B14F-4D97-AF65-F5344CB8AC3E}">
        <p14:creationId xmlns:p14="http://schemas.microsoft.com/office/powerpoint/2010/main" val="20957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These are my slaves.</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2</a:t>
            </a:fld>
            <a:endParaRPr lang="it-IT"/>
          </a:p>
        </p:txBody>
      </p:sp>
    </p:spTree>
    <p:extLst>
      <p:ext uri="{BB962C8B-B14F-4D97-AF65-F5344CB8AC3E}">
        <p14:creationId xmlns:p14="http://schemas.microsoft.com/office/powerpoint/2010/main" val="347945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a:t>Dimitar</a:t>
            </a:r>
            <a:r>
              <a:rPr lang="it-IT" dirty="0"/>
              <a:t>: And today we are going to show you why TRADITION  pause click + TECHNOLOGY  pause click = SUCCESS</a:t>
            </a:r>
          </a:p>
        </p:txBody>
      </p:sp>
      <p:sp>
        <p:nvSpPr>
          <p:cNvPr id="4" name="Segnaposto numero diapositiva 3"/>
          <p:cNvSpPr>
            <a:spLocks noGrp="1"/>
          </p:cNvSpPr>
          <p:nvPr>
            <p:ph type="sldNum" sz="quarter" idx="5"/>
          </p:nvPr>
        </p:nvSpPr>
        <p:spPr/>
        <p:txBody>
          <a:bodyPr/>
          <a:lstStyle/>
          <a:p>
            <a:fld id="{E2DBE703-E6B9-6A46-ADDF-AF4F496E414C}" type="slidenum">
              <a:rPr lang="it-IT" smtClean="0"/>
              <a:t>3</a:t>
            </a:fld>
            <a:endParaRPr lang="it-IT"/>
          </a:p>
        </p:txBody>
      </p:sp>
    </p:spTree>
    <p:extLst>
      <p:ext uri="{BB962C8B-B14F-4D97-AF65-F5344CB8AC3E}">
        <p14:creationId xmlns:p14="http://schemas.microsoft.com/office/powerpoint/2010/main" val="2994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b="1" dirty="0"/>
              <a:t>Jason</a:t>
            </a:r>
            <a:r>
              <a:rPr lang="it-IT" dirty="0"/>
              <a:t>: And we’re going to start by showing you how pizzeria da mario has been working for many years now and later show you our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We’ve broken down the workflow in 10 clear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So the steps are: a customer arrives and enters the pizzeria. The cashier asks him what the would like to order, the cashier then shouts the order at the cooker who then starts preparing and cooking the pizza on the oven. When the pizza is finally ready, the cooker rings a small bell to alert the cashier. The cashier comes, takes up the pizza and serves it to the customer’s table. The customer finally starts eating.</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4</a:t>
            </a:fld>
            <a:endParaRPr lang="it-IT"/>
          </a:p>
        </p:txBody>
      </p:sp>
    </p:spTree>
    <p:extLst>
      <p:ext uri="{BB962C8B-B14F-4D97-AF65-F5344CB8AC3E}">
        <p14:creationId xmlns:p14="http://schemas.microsoft.com/office/powerpoint/2010/main" val="20229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br>
              <a:rPr lang="it-IT" b="1" dirty="0"/>
            </a:br>
            <a:r>
              <a:rPr lang="it-IT" b="1" dirty="0"/>
              <a:t>Jason</a:t>
            </a:r>
            <a:r>
              <a:rPr lang="it-IT" dirty="0"/>
              <a:t>: We analysed the </a:t>
            </a:r>
            <a:r>
              <a:rPr lang="en-GB" dirty="0"/>
              <a:t>workflow of </a:t>
            </a:r>
            <a:r>
              <a:rPr lang="en-GB" dirty="0" err="1"/>
              <a:t>mario's</a:t>
            </a:r>
            <a:r>
              <a:rPr lang="en-GB" dirty="0"/>
              <a:t> pizzeria and this were some of the things that were influencing the workflow of the pizzeria</a:t>
            </a:r>
            <a:endParaRPr lang="it-IT"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5</a:t>
            </a:fld>
            <a:endParaRPr lang="it-IT"/>
          </a:p>
        </p:txBody>
      </p:sp>
    </p:spTree>
    <p:extLst>
      <p:ext uri="{BB962C8B-B14F-4D97-AF65-F5344CB8AC3E}">
        <p14:creationId xmlns:p14="http://schemas.microsoft.com/office/powerpoint/2010/main" val="178801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p>
        </p:txBody>
      </p:sp>
      <p:sp>
        <p:nvSpPr>
          <p:cNvPr id="4" name="Segnaposto numero diapositiva 3"/>
          <p:cNvSpPr>
            <a:spLocks noGrp="1"/>
          </p:cNvSpPr>
          <p:nvPr>
            <p:ph type="sldNum" sz="quarter" idx="5"/>
          </p:nvPr>
        </p:nvSpPr>
        <p:spPr/>
        <p:txBody>
          <a:bodyPr/>
          <a:lstStyle/>
          <a:p>
            <a:fld id="{E2DBE703-E6B9-6A46-ADDF-AF4F496E414C}" type="slidenum">
              <a:rPr lang="it-IT" smtClean="0"/>
              <a:t>6</a:t>
            </a:fld>
            <a:endParaRPr lang="it-IT"/>
          </a:p>
        </p:txBody>
      </p:sp>
    </p:spTree>
    <p:extLst>
      <p:ext uri="{BB962C8B-B14F-4D97-AF65-F5344CB8AC3E}">
        <p14:creationId xmlns:p14="http://schemas.microsoft.com/office/powerpoint/2010/main" val="400121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Jason</a:t>
            </a:r>
            <a:r>
              <a:rPr lang="en-GB" dirty="0"/>
              <a:t>: </a:t>
            </a:r>
            <a:r>
              <a:rPr lang="it-IT" dirty="0">
                <a:cs typeface="Calibri"/>
              </a:rPr>
              <a:t>We proposed and developed this badass solution which is</a:t>
            </a:r>
            <a:endParaRPr lang="en-US" dirty="0">
              <a:cs typeface="Calibri"/>
            </a:endParaRPr>
          </a:p>
        </p:txBody>
      </p:sp>
      <p:sp>
        <p:nvSpPr>
          <p:cNvPr id="4" name="Segnaposto numero diapositiva 3"/>
          <p:cNvSpPr>
            <a:spLocks noGrp="1"/>
          </p:cNvSpPr>
          <p:nvPr>
            <p:ph type="sldNum" sz="quarter" idx="5"/>
          </p:nvPr>
        </p:nvSpPr>
        <p:spPr/>
        <p:txBody>
          <a:bodyPr/>
          <a:lstStyle/>
          <a:p>
            <a:fld id="{E2DBE703-E6B9-6A46-ADDF-AF4F496E414C}" type="slidenum">
              <a:rPr lang="it-IT" smtClean="0"/>
              <a:t>7</a:t>
            </a:fld>
            <a:endParaRPr lang="it-IT"/>
          </a:p>
        </p:txBody>
      </p:sp>
    </p:spTree>
    <p:extLst>
      <p:ext uri="{BB962C8B-B14F-4D97-AF65-F5344CB8AC3E}">
        <p14:creationId xmlns:p14="http://schemas.microsoft.com/office/powerpoint/2010/main" val="33458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a:t>
            </a:r>
            <a:r>
              <a:rPr lang="it-IT" dirty="0" err="1"/>
              <a:t>There</a:t>
            </a:r>
            <a:r>
              <a:rPr lang="it-IT" dirty="0"/>
              <a:t> are precise </a:t>
            </a:r>
            <a:r>
              <a:rPr lang="it-IT" dirty="0" err="1"/>
              <a:t>steps</a:t>
            </a:r>
            <a:r>
              <a:rPr lang="it-IT" dirty="0"/>
              <a:t> </a:t>
            </a:r>
            <a:r>
              <a:rPr lang="it-IT" dirty="0" err="1"/>
              <a:t>we</a:t>
            </a:r>
            <a:r>
              <a:rPr lang="it-IT" dirty="0"/>
              <a:t> </a:t>
            </a:r>
            <a:r>
              <a:rPr lang="it-IT" dirty="0" err="1"/>
              <a:t>decided</a:t>
            </a:r>
            <a:r>
              <a:rPr lang="it-IT" dirty="0"/>
              <a:t> </a:t>
            </a:r>
            <a:r>
              <a:rPr lang="it-IT" dirty="0" err="1"/>
              <a:t>were</a:t>
            </a:r>
            <a:r>
              <a:rPr lang="it-IT" dirty="0"/>
              <a:t> </a:t>
            </a:r>
            <a:r>
              <a:rPr lang="it-IT" dirty="0" err="1"/>
              <a:t>necessary</a:t>
            </a:r>
            <a:r>
              <a:rPr lang="it-IT" dirty="0"/>
              <a:t> in </a:t>
            </a:r>
            <a:r>
              <a:rPr lang="it-IT" dirty="0" err="1"/>
              <a:t>order</a:t>
            </a:r>
            <a:r>
              <a:rPr lang="it-IT" dirty="0"/>
              <a:t> to </a:t>
            </a:r>
            <a:r>
              <a:rPr lang="it-IT" dirty="0" err="1"/>
              <a:t>deliver</a:t>
            </a:r>
            <a:r>
              <a:rPr lang="it-IT" dirty="0"/>
              <a:t> a </a:t>
            </a:r>
            <a:r>
              <a:rPr lang="it-IT" dirty="0" err="1"/>
              <a:t>good</a:t>
            </a:r>
            <a:r>
              <a:rPr lang="it-IT" dirty="0"/>
              <a:t> and </a:t>
            </a:r>
            <a:r>
              <a:rPr lang="it-IT" dirty="0" err="1"/>
              <a:t>working</a:t>
            </a:r>
            <a:r>
              <a:rPr lang="it-IT" dirty="0"/>
              <a:t> </a:t>
            </a:r>
            <a:r>
              <a:rPr lang="it-IT" dirty="0" err="1"/>
              <a:t>product</a:t>
            </a:r>
            <a:r>
              <a:rPr lang="it-IT" dirty="0"/>
              <a:t>. The first </a:t>
            </a:r>
            <a:r>
              <a:rPr lang="it-IT" dirty="0" err="1"/>
              <a:t>thing</a:t>
            </a:r>
            <a:r>
              <a:rPr lang="it-IT" dirty="0"/>
              <a:t> </a:t>
            </a:r>
            <a:r>
              <a:rPr lang="it-IT" dirty="0" err="1"/>
              <a:t>we</a:t>
            </a:r>
            <a:r>
              <a:rPr lang="it-IT" dirty="0"/>
              <a:t> </a:t>
            </a:r>
            <a:r>
              <a:rPr lang="it-IT" dirty="0" err="1"/>
              <a:t>have</a:t>
            </a:r>
            <a:r>
              <a:rPr lang="it-IT" dirty="0"/>
              <a:t> </a:t>
            </a:r>
            <a:r>
              <a:rPr lang="it-IT" dirty="0" err="1"/>
              <a:t>done</a:t>
            </a:r>
            <a:r>
              <a:rPr lang="it-IT" dirty="0"/>
              <a:t> </a:t>
            </a:r>
            <a:r>
              <a:rPr lang="it-IT" dirty="0" err="1"/>
              <a:t>is</a:t>
            </a:r>
            <a:r>
              <a:rPr lang="it-IT" dirty="0"/>
              <a:t> </a:t>
            </a:r>
            <a:r>
              <a:rPr lang="it-IT" dirty="0" err="1"/>
              <a:t>interviewing</a:t>
            </a:r>
            <a:r>
              <a:rPr lang="it-IT" dirty="0"/>
              <a:t> </a:t>
            </a:r>
            <a:r>
              <a:rPr lang="it-IT" dirty="0" err="1"/>
              <a:t>stakeholders</a:t>
            </a:r>
            <a:r>
              <a:rPr lang="it-IT" dirty="0"/>
              <a:t>, </a:t>
            </a:r>
            <a:r>
              <a:rPr lang="it-IT" dirty="0" err="1"/>
              <a:t>then</a:t>
            </a:r>
            <a:r>
              <a:rPr lang="it-IT" dirty="0"/>
              <a:t> </a:t>
            </a:r>
            <a:r>
              <a:rPr lang="it-IT" dirty="0" err="1"/>
              <a:t>we</a:t>
            </a:r>
            <a:r>
              <a:rPr lang="it-IT" dirty="0"/>
              <a:t> </a:t>
            </a:r>
            <a:r>
              <a:rPr lang="it-IT" dirty="0" err="1"/>
              <a:t>gathered</a:t>
            </a:r>
            <a:r>
              <a:rPr lang="it-IT" dirty="0"/>
              <a:t> </a:t>
            </a:r>
            <a:r>
              <a:rPr lang="it-IT" dirty="0" err="1"/>
              <a:t>user</a:t>
            </a:r>
            <a:r>
              <a:rPr lang="it-IT" dirty="0"/>
              <a:t> </a:t>
            </a:r>
            <a:r>
              <a:rPr lang="it-IT" dirty="0" err="1"/>
              <a:t>requirements</a:t>
            </a:r>
            <a:r>
              <a:rPr lang="it-IT" dirty="0"/>
              <a:t> …..</a:t>
            </a:r>
            <a:endParaRPr lang="en-US" dirty="0"/>
          </a:p>
        </p:txBody>
      </p:sp>
      <p:sp>
        <p:nvSpPr>
          <p:cNvPr id="4" name="Segnaposto numero diapositiva 3"/>
          <p:cNvSpPr>
            <a:spLocks noGrp="1"/>
          </p:cNvSpPr>
          <p:nvPr>
            <p:ph type="sldNum" sz="quarter" idx="5"/>
          </p:nvPr>
        </p:nvSpPr>
        <p:spPr/>
        <p:txBody>
          <a:bodyPr/>
          <a:lstStyle/>
          <a:p>
            <a:fld id="{E2DBE703-E6B9-6A46-ADDF-AF4F496E414C}" type="slidenum">
              <a:rPr lang="it-IT" smtClean="0"/>
              <a:t>8</a:t>
            </a:fld>
            <a:endParaRPr lang="it-IT"/>
          </a:p>
        </p:txBody>
      </p:sp>
    </p:spTree>
    <p:extLst>
      <p:ext uri="{BB962C8B-B14F-4D97-AF65-F5344CB8AC3E}">
        <p14:creationId xmlns:p14="http://schemas.microsoft.com/office/powerpoint/2010/main" val="328239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1" dirty="0"/>
              <a:t>Ruben</a:t>
            </a:r>
            <a:r>
              <a:rPr lang="en-GB" dirty="0"/>
              <a:t>: To develop our product we had to use some tools… these are: Monday.com to set deadlines for the steps we discussed in the previous slide, discord to communicate, git to share the code, visual studio code as code editor, and Figma to produce the prototypes.</a:t>
            </a:r>
          </a:p>
        </p:txBody>
      </p:sp>
      <p:sp>
        <p:nvSpPr>
          <p:cNvPr id="4" name="Segnaposto numero diapositiva 3"/>
          <p:cNvSpPr>
            <a:spLocks noGrp="1"/>
          </p:cNvSpPr>
          <p:nvPr>
            <p:ph type="sldNum" sz="quarter" idx="5"/>
          </p:nvPr>
        </p:nvSpPr>
        <p:spPr/>
        <p:txBody>
          <a:bodyPr/>
          <a:lstStyle/>
          <a:p>
            <a:fld id="{E2DBE703-E6B9-6A46-ADDF-AF4F496E414C}" type="slidenum">
              <a:rPr lang="it-IT" smtClean="0"/>
              <a:t>9</a:t>
            </a:fld>
            <a:endParaRPr lang="it-IT"/>
          </a:p>
        </p:txBody>
      </p:sp>
    </p:spTree>
    <p:extLst>
      <p:ext uri="{BB962C8B-B14F-4D97-AF65-F5344CB8AC3E}">
        <p14:creationId xmlns:p14="http://schemas.microsoft.com/office/powerpoint/2010/main" val="2726493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a:t>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a:t>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a:t>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a:pPr/>
              <a:t>11/2/22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6F59D4-AC20-C142-BB6B-1E51EB3755AC}"/>
              </a:ext>
            </a:extLst>
          </p:cNvPr>
          <p:cNvSpPr>
            <a:spLocks noGrp="1"/>
          </p:cNvSpPr>
          <p:nvPr>
            <p:ph type="ctrTitle"/>
          </p:nvPr>
        </p:nvSpPr>
        <p:spPr>
          <a:xfrm>
            <a:off x="613611" y="685892"/>
            <a:ext cx="3566407" cy="3794020"/>
          </a:xfrm>
        </p:spPr>
        <p:txBody>
          <a:bodyPr anchor="b">
            <a:normAutofit/>
          </a:bodyPr>
          <a:lstStyle/>
          <a:p>
            <a:r>
              <a:rPr lang="it-IT" sz="4000" noProof="1"/>
              <a:t>Presenting A modernized mario and Luigi’s pizzeria</a:t>
            </a:r>
          </a:p>
        </p:txBody>
      </p:sp>
      <p:sp>
        <p:nvSpPr>
          <p:cNvPr id="3" name="Sottotitolo 2">
            <a:extLst>
              <a:ext uri="{FF2B5EF4-FFF2-40B4-BE49-F238E27FC236}">
                <a16:creationId xmlns:a16="http://schemas.microsoft.com/office/drawing/2014/main" id="{69E02680-C817-094B-9FA1-9020E4F1248D}"/>
              </a:ext>
            </a:extLst>
          </p:cNvPr>
          <p:cNvSpPr>
            <a:spLocks noGrp="1"/>
          </p:cNvSpPr>
          <p:nvPr>
            <p:ph type="subTitle" idx="1"/>
          </p:nvPr>
        </p:nvSpPr>
        <p:spPr>
          <a:xfrm>
            <a:off x="613611" y="4684242"/>
            <a:ext cx="3566407" cy="1463040"/>
          </a:xfrm>
        </p:spPr>
        <p:txBody>
          <a:bodyPr anchor="t">
            <a:normAutofit/>
          </a:bodyPr>
          <a:lstStyle/>
          <a:p>
            <a:pPr algn="r"/>
            <a:r>
              <a:rPr lang="it-IT" sz="1600" noProof="1"/>
              <a:t> Renewed in 2022</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DA71D"/>
            </a:solidFill>
          </a:ln>
        </p:spPr>
        <p:style>
          <a:lnRef idx="1">
            <a:schemeClr val="accent1"/>
          </a:lnRef>
          <a:fillRef idx="0">
            <a:schemeClr val="accent1"/>
          </a:fillRef>
          <a:effectRef idx="0">
            <a:schemeClr val="accent1"/>
          </a:effectRef>
          <a:fontRef idx="minor">
            <a:schemeClr val="tx1"/>
          </a:fontRef>
        </p:style>
      </p:cxnSp>
      <p:cxnSp>
        <p:nvCxnSpPr>
          <p:cNvPr id="12" name="Connettore 1 11">
            <a:extLst>
              <a:ext uri="{FF2B5EF4-FFF2-40B4-BE49-F238E27FC236}">
                <a16:creationId xmlns:a16="http://schemas.microsoft.com/office/drawing/2014/main" id="{42262F1D-4242-C541-9207-E64F70CD71C7}"/>
              </a:ext>
            </a:extLst>
          </p:cNvPr>
          <p:cNvCxnSpPr>
            <a:cxnSpLocks/>
          </p:cNvCxnSpPr>
          <p:nvPr/>
        </p:nvCxnSpPr>
        <p:spPr>
          <a:xfrm>
            <a:off x="4544291"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98F56E63-14FE-E042-BFDC-2D1AA6FED3A7}"/>
              </a:ext>
            </a:extLst>
          </p:cNvPr>
          <p:cNvCxnSpPr>
            <a:cxnSpLocks/>
          </p:cNvCxnSpPr>
          <p:nvPr/>
        </p:nvCxnSpPr>
        <p:spPr>
          <a:xfrm>
            <a:off x="4639262"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008B97-57E9-35AA-E9E9-C641A7D7E0F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0"/>
                    </a14:imgEffect>
                  </a14:imgLayer>
                </a14:imgProps>
              </a:ext>
            </a:extLst>
          </a:blip>
          <a:srcRect l="27240" t="-377"/>
          <a:stretch/>
        </p:blipFill>
        <p:spPr>
          <a:xfrm>
            <a:off x="4663441" y="-25803"/>
            <a:ext cx="7525286" cy="6884777"/>
          </a:xfrm>
          <a:prstGeom prst="rect">
            <a:avLst/>
          </a:prstGeom>
        </p:spPr>
      </p:pic>
    </p:spTree>
    <p:extLst>
      <p:ext uri="{BB962C8B-B14F-4D97-AF65-F5344CB8AC3E}">
        <p14:creationId xmlns:p14="http://schemas.microsoft.com/office/powerpoint/2010/main" val="31096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Languages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CC446F29-CCED-3741-8795-8422B3F79C21}"/>
              </a:ext>
            </a:extLst>
          </p:cNvPr>
          <p:cNvPicPr>
            <a:picLocks noChangeAspect="1"/>
          </p:cNvPicPr>
          <p:nvPr/>
        </p:nvPicPr>
        <p:blipFill>
          <a:blip r:embed="rId3"/>
          <a:stretch>
            <a:fillRect/>
          </a:stretch>
        </p:blipFill>
        <p:spPr>
          <a:xfrm>
            <a:off x="1179757" y="2269764"/>
            <a:ext cx="3980326" cy="1178550"/>
          </a:xfrm>
          <a:prstGeom prst="rect">
            <a:avLst/>
          </a:prstGeom>
        </p:spPr>
      </p:pic>
      <p:pic>
        <p:nvPicPr>
          <p:cNvPr id="13" name="Immagine 12">
            <a:extLst>
              <a:ext uri="{FF2B5EF4-FFF2-40B4-BE49-F238E27FC236}">
                <a16:creationId xmlns:a16="http://schemas.microsoft.com/office/drawing/2014/main" id="{2D32E8AF-956F-6046-9606-523E5C345960}"/>
              </a:ext>
            </a:extLst>
          </p:cNvPr>
          <p:cNvPicPr>
            <a:picLocks noChangeAspect="1"/>
          </p:cNvPicPr>
          <p:nvPr/>
        </p:nvPicPr>
        <p:blipFill>
          <a:blip r:embed="rId4"/>
          <a:stretch>
            <a:fillRect/>
          </a:stretch>
        </p:blipFill>
        <p:spPr>
          <a:xfrm>
            <a:off x="6397488" y="2084832"/>
            <a:ext cx="2999232" cy="1499616"/>
          </a:xfrm>
          <a:prstGeom prst="rect">
            <a:avLst/>
          </a:prstGeom>
        </p:spPr>
      </p:pic>
      <p:pic>
        <p:nvPicPr>
          <p:cNvPr id="10" name="Picture 9">
            <a:extLst>
              <a:ext uri="{FF2B5EF4-FFF2-40B4-BE49-F238E27FC236}">
                <a16:creationId xmlns:a16="http://schemas.microsoft.com/office/drawing/2014/main" id="{DC1E0E92-F440-E8A8-6CF1-F59400339A42}"/>
              </a:ext>
            </a:extLst>
          </p:cNvPr>
          <p:cNvPicPr>
            <a:picLocks noChangeAspect="1"/>
          </p:cNvPicPr>
          <p:nvPr/>
        </p:nvPicPr>
        <p:blipFill>
          <a:blip r:embed="rId5"/>
          <a:stretch>
            <a:fillRect/>
          </a:stretch>
        </p:blipFill>
        <p:spPr>
          <a:xfrm>
            <a:off x="2069748" y="3584448"/>
            <a:ext cx="2377440" cy="2377440"/>
          </a:xfrm>
          <a:prstGeom prst="rect">
            <a:avLst/>
          </a:prstGeom>
        </p:spPr>
      </p:pic>
      <p:pic>
        <p:nvPicPr>
          <p:cNvPr id="12" name="Picture 11">
            <a:extLst>
              <a:ext uri="{FF2B5EF4-FFF2-40B4-BE49-F238E27FC236}">
                <a16:creationId xmlns:a16="http://schemas.microsoft.com/office/drawing/2014/main" id="{6B1FC643-A98F-1CB3-92FB-48FB0A6705D7}"/>
              </a:ext>
            </a:extLst>
          </p:cNvPr>
          <p:cNvPicPr>
            <a:picLocks noChangeAspect="1"/>
          </p:cNvPicPr>
          <p:nvPr/>
        </p:nvPicPr>
        <p:blipFill>
          <a:blip r:embed="rId6"/>
          <a:stretch>
            <a:fillRect/>
          </a:stretch>
        </p:blipFill>
        <p:spPr>
          <a:xfrm>
            <a:off x="7465920" y="3584448"/>
            <a:ext cx="1685568" cy="2377440"/>
          </a:xfrm>
          <a:prstGeom prst="rect">
            <a:avLst/>
          </a:prstGeom>
        </p:spPr>
      </p:pic>
    </p:spTree>
    <p:extLst>
      <p:ext uri="{BB962C8B-B14F-4D97-AF65-F5344CB8AC3E}">
        <p14:creationId xmlns:p14="http://schemas.microsoft.com/office/powerpoint/2010/main" val="8113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6F7E-D6BF-8A20-CF1B-D0EC553F6B5D}"/>
              </a:ext>
            </a:extLst>
          </p:cNvPr>
          <p:cNvSpPr>
            <a:spLocks noGrp="1"/>
          </p:cNvSpPr>
          <p:nvPr>
            <p:ph type="title"/>
          </p:nvPr>
        </p:nvSpPr>
        <p:spPr/>
        <p:txBody>
          <a:bodyPr>
            <a:normAutofit/>
          </a:bodyPr>
          <a:lstStyle/>
          <a:p>
            <a:r>
              <a:rPr lang="en-US" dirty="0"/>
              <a:t>Business Process</a:t>
            </a:r>
            <a:br>
              <a:rPr lang="en-US" dirty="0"/>
            </a:br>
            <a:r>
              <a:rPr lang="en-US" dirty="0"/>
              <a:t>Diagram</a:t>
            </a:r>
          </a:p>
        </p:txBody>
      </p:sp>
      <p:cxnSp>
        <p:nvCxnSpPr>
          <p:cNvPr id="5" name="Connettore 1 3">
            <a:extLst>
              <a:ext uri="{FF2B5EF4-FFF2-40B4-BE49-F238E27FC236}">
                <a16:creationId xmlns:a16="http://schemas.microsoft.com/office/drawing/2014/main" id="{64882B32-48FA-974E-ABD1-750782695AAE}"/>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Connettore 1 4">
            <a:extLst>
              <a:ext uri="{FF2B5EF4-FFF2-40B4-BE49-F238E27FC236}">
                <a16:creationId xmlns:a16="http://schemas.microsoft.com/office/drawing/2014/main" id="{C0BDB5C5-3B3C-A04E-A036-81533B22890B}"/>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321299-36ED-B29E-2CF6-5A1B49B3DA1F}"/>
              </a:ext>
            </a:extLst>
          </p:cNvPr>
          <p:cNvPicPr>
            <a:picLocks noChangeAspect="1"/>
          </p:cNvPicPr>
          <p:nvPr/>
        </p:nvPicPr>
        <p:blipFill>
          <a:blip r:embed="rId3"/>
          <a:stretch>
            <a:fillRect/>
          </a:stretch>
        </p:blipFill>
        <p:spPr>
          <a:xfrm>
            <a:off x="5167693" y="585216"/>
            <a:ext cx="6124233" cy="5687568"/>
          </a:xfrm>
          <a:prstGeom prst="rect">
            <a:avLst/>
          </a:prstGeom>
        </p:spPr>
      </p:pic>
    </p:spTree>
    <p:extLst>
      <p:ext uri="{BB962C8B-B14F-4D97-AF65-F5344CB8AC3E}">
        <p14:creationId xmlns:p14="http://schemas.microsoft.com/office/powerpoint/2010/main" val="32744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990E65-E0CD-AA49-BC61-9D7A4F939390}"/>
              </a:ext>
            </a:extLst>
          </p:cNvPr>
          <p:cNvSpPr>
            <a:spLocks noGrp="1"/>
          </p:cNvSpPr>
          <p:nvPr>
            <p:ph type="title"/>
          </p:nvPr>
        </p:nvSpPr>
        <p:spPr/>
        <p:txBody>
          <a:bodyPr/>
          <a:lstStyle/>
          <a:p>
            <a:r>
              <a:rPr lang="en-GB"/>
              <a:t>Pizzeria diagram</a:t>
            </a:r>
          </a:p>
        </p:txBody>
      </p:sp>
      <p:cxnSp>
        <p:nvCxnSpPr>
          <p:cNvPr id="4" name="Connettore 1 3">
            <a:extLst>
              <a:ext uri="{FF2B5EF4-FFF2-40B4-BE49-F238E27FC236}">
                <a16:creationId xmlns:a16="http://schemas.microsoft.com/office/drawing/2014/main" id="{C4206C34-5BA4-744C-801C-66F480AAC2A8}"/>
              </a:ext>
            </a:extLst>
          </p:cNvPr>
          <p:cNvCxnSpPr>
            <a:cxnSpLocks/>
          </p:cNvCxnSpPr>
          <p:nvPr/>
        </p:nvCxnSpPr>
        <p:spPr>
          <a:xfrm>
            <a:off x="3897945" y="1777963"/>
            <a:ext cx="0" cy="3731290"/>
          </a:xfrm>
          <a:prstGeom prst="line">
            <a:avLst/>
          </a:prstGeom>
        </p:spPr>
        <p:style>
          <a:lnRef idx="1">
            <a:schemeClr val="dk1"/>
          </a:lnRef>
          <a:fillRef idx="0">
            <a:schemeClr val="dk1"/>
          </a:fillRef>
          <a:effectRef idx="0">
            <a:schemeClr val="dk1"/>
          </a:effectRef>
          <a:fontRef idx="minor">
            <a:schemeClr val="tx1"/>
          </a:fontRef>
        </p:style>
      </p:cxnSp>
      <p:cxnSp>
        <p:nvCxnSpPr>
          <p:cNvPr id="14" name="Connettore 1 13">
            <a:extLst>
              <a:ext uri="{FF2B5EF4-FFF2-40B4-BE49-F238E27FC236}">
                <a16:creationId xmlns:a16="http://schemas.microsoft.com/office/drawing/2014/main" id="{0A182E99-FC97-C849-87D2-9740B42639B0}"/>
              </a:ext>
            </a:extLst>
          </p:cNvPr>
          <p:cNvCxnSpPr>
            <a:cxnSpLocks/>
          </p:cNvCxnSpPr>
          <p:nvPr/>
        </p:nvCxnSpPr>
        <p:spPr>
          <a:xfrm>
            <a:off x="3934602" y="215655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1 14">
            <a:extLst>
              <a:ext uri="{FF2B5EF4-FFF2-40B4-BE49-F238E27FC236}">
                <a16:creationId xmlns:a16="http://schemas.microsoft.com/office/drawing/2014/main" id="{792956E0-E114-3C4B-AA9F-D527FF2E508E}"/>
              </a:ext>
            </a:extLst>
          </p:cNvPr>
          <p:cNvCxnSpPr>
            <a:cxnSpLocks/>
          </p:cNvCxnSpPr>
          <p:nvPr/>
        </p:nvCxnSpPr>
        <p:spPr>
          <a:xfrm>
            <a:off x="5862014"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6B28B131-9D69-364C-9A0E-B464AE4B8EC9}"/>
              </a:ext>
            </a:extLst>
          </p:cNvPr>
          <p:cNvCxnSpPr>
            <a:cxnSpLocks/>
          </p:cNvCxnSpPr>
          <p:nvPr/>
        </p:nvCxnSpPr>
        <p:spPr>
          <a:xfrm>
            <a:off x="5862014" y="3877777"/>
            <a:ext cx="336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E612CBBA-7A7B-4B46-A7BF-80EB01542E43}"/>
              </a:ext>
            </a:extLst>
          </p:cNvPr>
          <p:cNvCxnSpPr>
            <a:cxnSpLocks/>
          </p:cNvCxnSpPr>
          <p:nvPr/>
        </p:nvCxnSpPr>
        <p:spPr>
          <a:xfrm>
            <a:off x="6198190" y="2156553"/>
            <a:ext cx="0" cy="172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ttore 1 19">
            <a:extLst>
              <a:ext uri="{FF2B5EF4-FFF2-40B4-BE49-F238E27FC236}">
                <a16:creationId xmlns:a16="http://schemas.microsoft.com/office/drawing/2014/main" id="{0D8B2F9D-A0A5-8241-A5D3-6589D05E1667}"/>
              </a:ext>
            </a:extLst>
          </p:cNvPr>
          <p:cNvCxnSpPr>
            <a:cxnSpLocks/>
          </p:cNvCxnSpPr>
          <p:nvPr/>
        </p:nvCxnSpPr>
        <p:spPr>
          <a:xfrm>
            <a:off x="6955708" y="2152071"/>
            <a:ext cx="0" cy="172122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1 20">
            <a:extLst>
              <a:ext uri="{FF2B5EF4-FFF2-40B4-BE49-F238E27FC236}">
                <a16:creationId xmlns:a16="http://schemas.microsoft.com/office/drawing/2014/main" id="{149715F5-BCFD-A342-B93D-86F47698AFB4}"/>
              </a:ext>
            </a:extLst>
          </p:cNvPr>
          <p:cNvCxnSpPr>
            <a:cxnSpLocks/>
          </p:cNvCxnSpPr>
          <p:nvPr/>
        </p:nvCxnSpPr>
        <p:spPr>
          <a:xfrm>
            <a:off x="6955708" y="3873295"/>
            <a:ext cx="4370294" cy="0"/>
          </a:xfrm>
          <a:prstGeom prst="line">
            <a:avLst/>
          </a:prstGeom>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ED982BEB-2893-5747-ABF9-9ADEFE13F0E6}"/>
              </a:ext>
            </a:extLst>
          </p:cNvPr>
          <p:cNvSpPr/>
          <p:nvPr/>
        </p:nvSpPr>
        <p:spPr>
          <a:xfrm>
            <a:off x="4492657" y="5175955"/>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24">
            <a:extLst>
              <a:ext uri="{FF2B5EF4-FFF2-40B4-BE49-F238E27FC236}">
                <a16:creationId xmlns:a16="http://schemas.microsoft.com/office/drawing/2014/main" id="{D47E1F27-F670-4447-8071-57E7404A4FE5}"/>
              </a:ext>
            </a:extLst>
          </p:cNvPr>
          <p:cNvSpPr/>
          <p:nvPr/>
        </p:nvSpPr>
        <p:spPr>
          <a:xfrm>
            <a:off x="5783574" y="5182947"/>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ttangolo 25">
            <a:extLst>
              <a:ext uri="{FF2B5EF4-FFF2-40B4-BE49-F238E27FC236}">
                <a16:creationId xmlns:a16="http://schemas.microsoft.com/office/drawing/2014/main" id="{869CA6E0-72C2-0C48-8603-CF2E86224096}"/>
              </a:ext>
            </a:extLst>
          </p:cNvPr>
          <p:cNvSpPr/>
          <p:nvPr/>
        </p:nvSpPr>
        <p:spPr>
          <a:xfrm>
            <a:off x="7199997" y="5189402"/>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ttangolo 26">
            <a:extLst>
              <a:ext uri="{FF2B5EF4-FFF2-40B4-BE49-F238E27FC236}">
                <a16:creationId xmlns:a16="http://schemas.microsoft.com/office/drawing/2014/main" id="{D3BD9900-A1CD-824A-8733-520346096EBE}"/>
              </a:ext>
            </a:extLst>
          </p:cNvPr>
          <p:cNvSpPr/>
          <p:nvPr/>
        </p:nvSpPr>
        <p:spPr>
          <a:xfrm>
            <a:off x="8494277" y="5182946"/>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1 31">
            <a:extLst>
              <a:ext uri="{FF2B5EF4-FFF2-40B4-BE49-F238E27FC236}">
                <a16:creationId xmlns:a16="http://schemas.microsoft.com/office/drawing/2014/main" id="{B8604D39-E2F0-0D45-BB49-6E402FB4D848}"/>
              </a:ext>
            </a:extLst>
          </p:cNvPr>
          <p:cNvCxnSpPr>
            <a:cxnSpLocks/>
          </p:cNvCxnSpPr>
          <p:nvPr/>
        </p:nvCxnSpPr>
        <p:spPr>
          <a:xfrm>
            <a:off x="3934602" y="5887843"/>
            <a:ext cx="7391400"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ttore 1 32">
            <a:extLst>
              <a:ext uri="{FF2B5EF4-FFF2-40B4-BE49-F238E27FC236}">
                <a16:creationId xmlns:a16="http://schemas.microsoft.com/office/drawing/2014/main" id="{C63F55B1-C56F-524E-82A8-D50C7C8A48EA}"/>
              </a:ext>
            </a:extLst>
          </p:cNvPr>
          <p:cNvCxnSpPr>
            <a:cxnSpLocks/>
          </p:cNvCxnSpPr>
          <p:nvPr/>
        </p:nvCxnSpPr>
        <p:spPr>
          <a:xfrm>
            <a:off x="11326002" y="2152071"/>
            <a:ext cx="0" cy="3731290"/>
          </a:xfrm>
          <a:prstGeom prst="line">
            <a:avLst/>
          </a:prstGeom>
        </p:spPr>
        <p:style>
          <a:lnRef idx="1">
            <a:schemeClr val="dk1"/>
          </a:lnRef>
          <a:fillRef idx="0">
            <a:schemeClr val="dk1"/>
          </a:fillRef>
          <a:effectRef idx="0">
            <a:schemeClr val="dk1"/>
          </a:effectRef>
          <a:fontRef idx="minor">
            <a:schemeClr val="tx1"/>
          </a:fontRef>
        </p:style>
      </p:cxnSp>
      <p:sp>
        <p:nvSpPr>
          <p:cNvPr id="35" name="Rettangolo 34">
            <a:extLst>
              <a:ext uri="{FF2B5EF4-FFF2-40B4-BE49-F238E27FC236}">
                <a16:creationId xmlns:a16="http://schemas.microsoft.com/office/drawing/2014/main" id="{FF411AF1-1D4D-A347-9D14-EB199BBD5BEB}"/>
              </a:ext>
            </a:extLst>
          </p:cNvPr>
          <p:cNvSpPr/>
          <p:nvPr/>
        </p:nvSpPr>
        <p:spPr>
          <a:xfrm>
            <a:off x="4492657" y="4171101"/>
            <a:ext cx="524435" cy="524435"/>
          </a:xfrm>
          <a:prstGeom prst="rect">
            <a:avLst/>
          </a:prstGeom>
          <a:solidFill>
            <a:srgbClr val="0000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Connettore 1 35">
            <a:extLst>
              <a:ext uri="{FF2B5EF4-FFF2-40B4-BE49-F238E27FC236}">
                <a16:creationId xmlns:a16="http://schemas.microsoft.com/office/drawing/2014/main" id="{B7999931-31A8-A542-B024-E31576345F2A}"/>
              </a:ext>
            </a:extLst>
          </p:cNvPr>
          <p:cNvCxnSpPr>
            <a:cxnSpLocks/>
          </p:cNvCxnSpPr>
          <p:nvPr/>
        </p:nvCxnSpPr>
        <p:spPr>
          <a:xfrm>
            <a:off x="10079908" y="3873295"/>
            <a:ext cx="0" cy="2010066"/>
          </a:xfrm>
          <a:prstGeom prst="line">
            <a:avLst/>
          </a:prstGeom>
        </p:spPr>
        <p:style>
          <a:lnRef idx="1">
            <a:schemeClr val="dk1"/>
          </a:lnRef>
          <a:fillRef idx="0">
            <a:schemeClr val="dk1"/>
          </a:fillRef>
          <a:effectRef idx="0">
            <a:schemeClr val="dk1"/>
          </a:effectRef>
          <a:fontRef idx="minor">
            <a:schemeClr val="tx1"/>
          </a:fontRef>
        </p:style>
      </p:cxnSp>
      <p:cxnSp>
        <p:nvCxnSpPr>
          <p:cNvPr id="39" name="Connettore 1 38">
            <a:extLst>
              <a:ext uri="{FF2B5EF4-FFF2-40B4-BE49-F238E27FC236}">
                <a16:creationId xmlns:a16="http://schemas.microsoft.com/office/drawing/2014/main" id="{A4E0475D-4573-F44C-B0D2-4F44B20968AC}"/>
              </a:ext>
            </a:extLst>
          </p:cNvPr>
          <p:cNvCxnSpPr>
            <a:cxnSpLocks/>
          </p:cNvCxnSpPr>
          <p:nvPr/>
        </p:nvCxnSpPr>
        <p:spPr>
          <a:xfrm>
            <a:off x="9610157" y="4171101"/>
            <a:ext cx="4697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ttore 1 41">
            <a:extLst>
              <a:ext uri="{FF2B5EF4-FFF2-40B4-BE49-F238E27FC236}">
                <a16:creationId xmlns:a16="http://schemas.microsoft.com/office/drawing/2014/main" id="{963FEF61-9C32-984F-9D45-BEE1A4FFCB9E}"/>
              </a:ext>
            </a:extLst>
          </p:cNvPr>
          <p:cNvCxnSpPr>
            <a:cxnSpLocks/>
          </p:cNvCxnSpPr>
          <p:nvPr/>
        </p:nvCxnSpPr>
        <p:spPr>
          <a:xfrm>
            <a:off x="3934602" y="2602278"/>
            <a:ext cx="469751"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Arco 42">
            <a:extLst>
              <a:ext uri="{FF2B5EF4-FFF2-40B4-BE49-F238E27FC236}">
                <a16:creationId xmlns:a16="http://schemas.microsoft.com/office/drawing/2014/main" id="{C6F8C118-15E1-CB4D-AC80-2D3914A60DA9}"/>
              </a:ext>
            </a:extLst>
          </p:cNvPr>
          <p:cNvSpPr/>
          <p:nvPr/>
        </p:nvSpPr>
        <p:spPr>
          <a:xfrm rot="5400000">
            <a:off x="3377136" y="2092506"/>
            <a:ext cx="1034892" cy="1019544"/>
          </a:xfrm>
          <a:prstGeom prst="arc">
            <a:avLst>
              <a:gd name="adj1" fmla="val 1620000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o 43">
            <a:extLst>
              <a:ext uri="{FF2B5EF4-FFF2-40B4-BE49-F238E27FC236}">
                <a16:creationId xmlns:a16="http://schemas.microsoft.com/office/drawing/2014/main" id="{D8A1D826-1373-F244-A222-42DF831D498B}"/>
              </a:ext>
            </a:extLst>
          </p:cNvPr>
          <p:cNvSpPr/>
          <p:nvPr/>
        </p:nvSpPr>
        <p:spPr>
          <a:xfrm rot="10800000">
            <a:off x="9610156" y="3620869"/>
            <a:ext cx="1034892" cy="1019544"/>
          </a:xfrm>
          <a:prstGeom prst="arc">
            <a:avLst>
              <a:gd name="adj1" fmla="val 16511680"/>
              <a:gd name="adj2" fmla="val 213275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CasellaDiTesto 45">
            <a:extLst>
              <a:ext uri="{FF2B5EF4-FFF2-40B4-BE49-F238E27FC236}">
                <a16:creationId xmlns:a16="http://schemas.microsoft.com/office/drawing/2014/main" id="{7BDBAB15-3693-1E47-8B4C-9255CFC67AF3}"/>
              </a:ext>
            </a:extLst>
          </p:cNvPr>
          <p:cNvSpPr txBox="1"/>
          <p:nvPr/>
        </p:nvSpPr>
        <p:spPr>
          <a:xfrm>
            <a:off x="10105596" y="4654641"/>
            <a:ext cx="1192696" cy="369332"/>
          </a:xfrm>
          <a:prstGeom prst="rect">
            <a:avLst/>
          </a:prstGeom>
          <a:noFill/>
        </p:spPr>
        <p:txBody>
          <a:bodyPr wrap="square" rtlCol="0">
            <a:spAutoFit/>
          </a:bodyPr>
          <a:lstStyle/>
          <a:p>
            <a:pPr algn="ctr"/>
            <a:r>
              <a:rPr lang="it-IT" noProof="1"/>
              <a:t>toilet</a:t>
            </a:r>
          </a:p>
        </p:txBody>
      </p:sp>
      <p:sp>
        <p:nvSpPr>
          <p:cNvPr id="47" name="CasellaDiTesto 46">
            <a:extLst>
              <a:ext uri="{FF2B5EF4-FFF2-40B4-BE49-F238E27FC236}">
                <a16:creationId xmlns:a16="http://schemas.microsoft.com/office/drawing/2014/main" id="{5E65A649-AE50-B944-9889-EE161D4EA744}"/>
              </a:ext>
            </a:extLst>
          </p:cNvPr>
          <p:cNvSpPr txBox="1"/>
          <p:nvPr/>
        </p:nvSpPr>
        <p:spPr>
          <a:xfrm>
            <a:off x="8573837" y="2826765"/>
            <a:ext cx="1192696" cy="369332"/>
          </a:xfrm>
          <a:prstGeom prst="rect">
            <a:avLst/>
          </a:prstGeom>
          <a:noFill/>
        </p:spPr>
        <p:txBody>
          <a:bodyPr wrap="square" rtlCol="0">
            <a:spAutoFit/>
          </a:bodyPr>
          <a:lstStyle/>
          <a:p>
            <a:pPr algn="ctr"/>
            <a:r>
              <a:rPr lang="it-IT" noProof="1"/>
              <a:t>kitchen</a:t>
            </a:r>
          </a:p>
        </p:txBody>
      </p:sp>
      <p:sp>
        <p:nvSpPr>
          <p:cNvPr id="48" name="CasellaDiTesto 47">
            <a:extLst>
              <a:ext uri="{FF2B5EF4-FFF2-40B4-BE49-F238E27FC236}">
                <a16:creationId xmlns:a16="http://schemas.microsoft.com/office/drawing/2014/main" id="{10EDCE5F-DE4A-4445-BB0E-C26D86ED0CB0}"/>
              </a:ext>
            </a:extLst>
          </p:cNvPr>
          <p:cNvSpPr txBox="1"/>
          <p:nvPr/>
        </p:nvSpPr>
        <p:spPr>
          <a:xfrm>
            <a:off x="7067767" y="4217461"/>
            <a:ext cx="1564013" cy="369332"/>
          </a:xfrm>
          <a:prstGeom prst="rect">
            <a:avLst/>
          </a:prstGeom>
          <a:noFill/>
        </p:spPr>
        <p:txBody>
          <a:bodyPr wrap="square" rtlCol="0">
            <a:spAutoFit/>
          </a:bodyPr>
          <a:lstStyle/>
          <a:p>
            <a:pPr algn="ctr"/>
            <a:r>
              <a:rPr lang="it-IT" noProof="1"/>
              <a:t>dining room</a:t>
            </a:r>
          </a:p>
        </p:txBody>
      </p:sp>
      <p:sp>
        <p:nvSpPr>
          <p:cNvPr id="49" name="CasellaDiTesto 48">
            <a:extLst>
              <a:ext uri="{FF2B5EF4-FFF2-40B4-BE49-F238E27FC236}">
                <a16:creationId xmlns:a16="http://schemas.microsoft.com/office/drawing/2014/main" id="{FFFFDE9A-8963-C145-B4FF-7882CA934197}"/>
              </a:ext>
            </a:extLst>
          </p:cNvPr>
          <p:cNvSpPr txBox="1"/>
          <p:nvPr/>
        </p:nvSpPr>
        <p:spPr>
          <a:xfrm>
            <a:off x="5783574" y="2279112"/>
            <a:ext cx="1564013" cy="646331"/>
          </a:xfrm>
          <a:prstGeom prst="rect">
            <a:avLst/>
          </a:prstGeom>
          <a:noFill/>
        </p:spPr>
        <p:txBody>
          <a:bodyPr wrap="square" rtlCol="0">
            <a:spAutoFit/>
          </a:bodyPr>
          <a:lstStyle/>
          <a:p>
            <a:pPr algn="ctr"/>
            <a:r>
              <a:rPr lang="it-IT" noProof="1"/>
              <a:t>cash</a:t>
            </a:r>
          </a:p>
          <a:p>
            <a:pPr algn="ctr"/>
            <a:r>
              <a:rPr lang="it-IT" noProof="1"/>
              <a:t>desk</a:t>
            </a:r>
          </a:p>
        </p:txBody>
      </p:sp>
      <p:sp>
        <p:nvSpPr>
          <p:cNvPr id="50" name="CasellaDiTesto 49">
            <a:extLst>
              <a:ext uri="{FF2B5EF4-FFF2-40B4-BE49-F238E27FC236}">
                <a16:creationId xmlns:a16="http://schemas.microsoft.com/office/drawing/2014/main" id="{6FDA5428-F47B-AA41-A48D-FA2379A843F0}"/>
              </a:ext>
            </a:extLst>
          </p:cNvPr>
          <p:cNvSpPr txBox="1"/>
          <p:nvPr/>
        </p:nvSpPr>
        <p:spPr>
          <a:xfrm>
            <a:off x="4087330" y="2533242"/>
            <a:ext cx="1564013" cy="646331"/>
          </a:xfrm>
          <a:prstGeom prst="rect">
            <a:avLst/>
          </a:prstGeom>
          <a:noFill/>
        </p:spPr>
        <p:txBody>
          <a:bodyPr wrap="square" rtlCol="0">
            <a:spAutoFit/>
          </a:bodyPr>
          <a:lstStyle/>
          <a:p>
            <a:pPr algn="ctr"/>
            <a:r>
              <a:rPr lang="it-IT" noProof="1"/>
              <a:t>main</a:t>
            </a:r>
          </a:p>
          <a:p>
            <a:pPr algn="ctr"/>
            <a:r>
              <a:rPr lang="it-IT" noProof="1"/>
              <a:t>entrance</a:t>
            </a:r>
          </a:p>
        </p:txBody>
      </p:sp>
      <p:sp>
        <p:nvSpPr>
          <p:cNvPr id="51" name="Arco 50">
            <a:extLst>
              <a:ext uri="{FF2B5EF4-FFF2-40B4-BE49-F238E27FC236}">
                <a16:creationId xmlns:a16="http://schemas.microsoft.com/office/drawing/2014/main" id="{5F4AA88B-A99E-4242-9473-B116646A07CD}"/>
              </a:ext>
            </a:extLst>
          </p:cNvPr>
          <p:cNvSpPr/>
          <p:nvPr/>
        </p:nvSpPr>
        <p:spPr>
          <a:xfrm rot="13498275">
            <a:off x="4242147" y="4003213"/>
            <a:ext cx="746820" cy="806860"/>
          </a:xfrm>
          <a:prstGeom prst="arc">
            <a:avLst>
              <a:gd name="adj1" fmla="val 16200000"/>
              <a:gd name="adj2" fmla="val 21327543"/>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2" name="Arco 51">
            <a:extLst>
              <a:ext uri="{FF2B5EF4-FFF2-40B4-BE49-F238E27FC236}">
                <a16:creationId xmlns:a16="http://schemas.microsoft.com/office/drawing/2014/main" id="{3AB71856-8027-4C4B-88AB-5066BDD5334C}"/>
              </a:ext>
            </a:extLst>
          </p:cNvPr>
          <p:cNvSpPr/>
          <p:nvPr/>
        </p:nvSpPr>
        <p:spPr>
          <a:xfrm rot="13498275">
            <a:off x="4242149" y="503474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o 52">
            <a:extLst>
              <a:ext uri="{FF2B5EF4-FFF2-40B4-BE49-F238E27FC236}">
                <a16:creationId xmlns:a16="http://schemas.microsoft.com/office/drawing/2014/main" id="{7B7E822E-814B-E243-B5C2-049F032B19C3}"/>
              </a:ext>
            </a:extLst>
          </p:cNvPr>
          <p:cNvSpPr/>
          <p:nvPr/>
        </p:nvSpPr>
        <p:spPr>
          <a:xfrm rot="13498275">
            <a:off x="5528620" y="5048335"/>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Arco 53">
            <a:extLst>
              <a:ext uri="{FF2B5EF4-FFF2-40B4-BE49-F238E27FC236}">
                <a16:creationId xmlns:a16="http://schemas.microsoft.com/office/drawing/2014/main" id="{582226C1-D91E-7F43-942B-98A5BB50761D}"/>
              </a:ext>
            </a:extLst>
          </p:cNvPr>
          <p:cNvSpPr/>
          <p:nvPr/>
        </p:nvSpPr>
        <p:spPr>
          <a:xfrm rot="13498275">
            <a:off x="6996620"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Arco 54">
            <a:extLst>
              <a:ext uri="{FF2B5EF4-FFF2-40B4-BE49-F238E27FC236}">
                <a16:creationId xmlns:a16="http://schemas.microsoft.com/office/drawing/2014/main" id="{6C73BC31-09B0-5540-9EF2-7454E0F35EA9}"/>
              </a:ext>
            </a:extLst>
          </p:cNvPr>
          <p:cNvSpPr/>
          <p:nvPr/>
        </p:nvSpPr>
        <p:spPr>
          <a:xfrm rot="13498275">
            <a:off x="8267423" y="504833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o 55">
            <a:extLst>
              <a:ext uri="{FF2B5EF4-FFF2-40B4-BE49-F238E27FC236}">
                <a16:creationId xmlns:a16="http://schemas.microsoft.com/office/drawing/2014/main" id="{7DA990BC-AD27-1C4B-91AE-C94FD9BB8826}"/>
              </a:ext>
            </a:extLst>
          </p:cNvPr>
          <p:cNvSpPr/>
          <p:nvPr/>
        </p:nvSpPr>
        <p:spPr>
          <a:xfrm rot="2721630">
            <a:off x="8474615"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o 56">
            <a:extLst>
              <a:ext uri="{FF2B5EF4-FFF2-40B4-BE49-F238E27FC236}">
                <a16:creationId xmlns:a16="http://schemas.microsoft.com/office/drawing/2014/main" id="{D2A5F256-C2BB-554E-8437-AF66B7567A96}"/>
              </a:ext>
            </a:extLst>
          </p:cNvPr>
          <p:cNvSpPr/>
          <p:nvPr/>
        </p:nvSpPr>
        <p:spPr>
          <a:xfrm rot="2721630">
            <a:off x="7188142" y="5076694"/>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Arco 57">
            <a:extLst>
              <a:ext uri="{FF2B5EF4-FFF2-40B4-BE49-F238E27FC236}">
                <a16:creationId xmlns:a16="http://schemas.microsoft.com/office/drawing/2014/main" id="{207CCF1B-B7F3-FE4A-8363-3CA27181784A}"/>
              </a:ext>
            </a:extLst>
          </p:cNvPr>
          <p:cNvSpPr/>
          <p:nvPr/>
        </p:nvSpPr>
        <p:spPr>
          <a:xfrm rot="2721630">
            <a:off x="5813220" y="50766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Arco 58">
            <a:extLst>
              <a:ext uri="{FF2B5EF4-FFF2-40B4-BE49-F238E27FC236}">
                <a16:creationId xmlns:a16="http://schemas.microsoft.com/office/drawing/2014/main" id="{F259067D-47CE-1444-AB38-F99ECD5AE9FE}"/>
              </a:ext>
            </a:extLst>
          </p:cNvPr>
          <p:cNvSpPr/>
          <p:nvPr/>
        </p:nvSpPr>
        <p:spPr>
          <a:xfrm rot="2721630">
            <a:off x="4493214" y="50625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0" name="Arco 59">
            <a:extLst>
              <a:ext uri="{FF2B5EF4-FFF2-40B4-BE49-F238E27FC236}">
                <a16:creationId xmlns:a16="http://schemas.microsoft.com/office/drawing/2014/main" id="{B725611E-343F-824A-8FD0-767356BB92CA}"/>
              </a:ext>
            </a:extLst>
          </p:cNvPr>
          <p:cNvSpPr/>
          <p:nvPr/>
        </p:nvSpPr>
        <p:spPr>
          <a:xfrm rot="2721630">
            <a:off x="4506057" y="4053193"/>
            <a:ext cx="746820" cy="806860"/>
          </a:xfrm>
          <a:prstGeom prst="arc">
            <a:avLst>
              <a:gd name="adj1" fmla="val 16200000"/>
              <a:gd name="adj2" fmla="val 2132754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Ovale 60">
            <a:extLst>
              <a:ext uri="{FF2B5EF4-FFF2-40B4-BE49-F238E27FC236}">
                <a16:creationId xmlns:a16="http://schemas.microsoft.com/office/drawing/2014/main" id="{C8795C0D-D967-4D45-BD1F-C490C6AB2EB1}"/>
              </a:ext>
            </a:extLst>
          </p:cNvPr>
          <p:cNvSpPr/>
          <p:nvPr/>
        </p:nvSpPr>
        <p:spPr>
          <a:xfrm>
            <a:off x="902466" y="170803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62" name="CasellaDiTesto 61">
            <a:extLst>
              <a:ext uri="{FF2B5EF4-FFF2-40B4-BE49-F238E27FC236}">
                <a16:creationId xmlns:a16="http://schemas.microsoft.com/office/drawing/2014/main" id="{89472735-7AC7-B049-995E-63227B48491D}"/>
              </a:ext>
            </a:extLst>
          </p:cNvPr>
          <p:cNvSpPr txBox="1"/>
          <p:nvPr/>
        </p:nvSpPr>
        <p:spPr>
          <a:xfrm>
            <a:off x="1392796" y="1706242"/>
            <a:ext cx="2209472" cy="461665"/>
          </a:xfrm>
          <a:prstGeom prst="rect">
            <a:avLst/>
          </a:prstGeom>
          <a:noFill/>
        </p:spPr>
        <p:txBody>
          <a:bodyPr wrap="square" rtlCol="0">
            <a:spAutoFit/>
          </a:bodyPr>
          <a:lstStyle/>
          <a:p>
            <a:r>
              <a:rPr lang="it-IT" sz="2400" noProof="1"/>
              <a:t>Customer enters</a:t>
            </a:r>
          </a:p>
        </p:txBody>
      </p:sp>
      <p:sp>
        <p:nvSpPr>
          <p:cNvPr id="63" name="Ovale 62">
            <a:extLst>
              <a:ext uri="{FF2B5EF4-FFF2-40B4-BE49-F238E27FC236}">
                <a16:creationId xmlns:a16="http://schemas.microsoft.com/office/drawing/2014/main" id="{5168B8A9-6609-3245-9899-A19D7BF8A569}"/>
              </a:ext>
            </a:extLst>
          </p:cNvPr>
          <p:cNvSpPr/>
          <p:nvPr/>
        </p:nvSpPr>
        <p:spPr>
          <a:xfrm>
            <a:off x="902466" y="228867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64" name="CasellaDiTesto 63">
            <a:extLst>
              <a:ext uri="{FF2B5EF4-FFF2-40B4-BE49-F238E27FC236}">
                <a16:creationId xmlns:a16="http://schemas.microsoft.com/office/drawing/2014/main" id="{C5C6658A-96C7-F741-A62A-CC1359A9D006}"/>
              </a:ext>
            </a:extLst>
          </p:cNvPr>
          <p:cNvSpPr txBox="1"/>
          <p:nvPr/>
        </p:nvSpPr>
        <p:spPr>
          <a:xfrm>
            <a:off x="1392796" y="2305705"/>
            <a:ext cx="2016955" cy="461665"/>
          </a:xfrm>
          <a:prstGeom prst="rect">
            <a:avLst/>
          </a:prstGeom>
          <a:noFill/>
        </p:spPr>
        <p:txBody>
          <a:bodyPr wrap="square" rtlCol="0">
            <a:spAutoFit/>
          </a:bodyPr>
          <a:lstStyle/>
          <a:p>
            <a:r>
              <a:rPr lang="it-IT" sz="2400" noProof="1"/>
              <a:t>Sits at a table</a:t>
            </a:r>
          </a:p>
        </p:txBody>
      </p:sp>
      <p:sp>
        <p:nvSpPr>
          <p:cNvPr id="65" name="Ovale 64">
            <a:extLst>
              <a:ext uri="{FF2B5EF4-FFF2-40B4-BE49-F238E27FC236}">
                <a16:creationId xmlns:a16="http://schemas.microsoft.com/office/drawing/2014/main" id="{7AE288F9-1770-564D-8B15-A340B966DCF7}"/>
              </a:ext>
            </a:extLst>
          </p:cNvPr>
          <p:cNvSpPr/>
          <p:nvPr/>
        </p:nvSpPr>
        <p:spPr>
          <a:xfrm>
            <a:off x="902466" y="287042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66" name="CasellaDiTesto 65">
            <a:extLst>
              <a:ext uri="{FF2B5EF4-FFF2-40B4-BE49-F238E27FC236}">
                <a16:creationId xmlns:a16="http://schemas.microsoft.com/office/drawing/2014/main" id="{DBFCAD40-4133-0C4F-B6D5-92E961B0F0FA}"/>
              </a:ext>
            </a:extLst>
          </p:cNvPr>
          <p:cNvSpPr txBox="1"/>
          <p:nvPr/>
        </p:nvSpPr>
        <p:spPr>
          <a:xfrm>
            <a:off x="1392797" y="2905723"/>
            <a:ext cx="2267416" cy="461665"/>
          </a:xfrm>
          <a:prstGeom prst="rect">
            <a:avLst/>
          </a:prstGeom>
          <a:noFill/>
        </p:spPr>
        <p:txBody>
          <a:bodyPr wrap="square" rtlCol="0">
            <a:spAutoFit/>
          </a:bodyPr>
          <a:lstStyle/>
          <a:p>
            <a:r>
              <a:rPr lang="it-IT" sz="2400" noProof="1"/>
              <a:t>Order on phone</a:t>
            </a:r>
          </a:p>
        </p:txBody>
      </p:sp>
      <p:sp>
        <p:nvSpPr>
          <p:cNvPr id="67" name="Ovale 66">
            <a:extLst>
              <a:ext uri="{FF2B5EF4-FFF2-40B4-BE49-F238E27FC236}">
                <a16:creationId xmlns:a16="http://schemas.microsoft.com/office/drawing/2014/main" id="{45841997-A129-BC4D-BB74-C147E9CA4B66}"/>
              </a:ext>
            </a:extLst>
          </p:cNvPr>
          <p:cNvSpPr/>
          <p:nvPr/>
        </p:nvSpPr>
        <p:spPr>
          <a:xfrm>
            <a:off x="902466" y="348968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68" name="CasellaDiTesto 67">
            <a:extLst>
              <a:ext uri="{FF2B5EF4-FFF2-40B4-BE49-F238E27FC236}">
                <a16:creationId xmlns:a16="http://schemas.microsoft.com/office/drawing/2014/main" id="{0F9DB7CC-73EC-0047-B3B1-48BDEF7C7FDA}"/>
              </a:ext>
            </a:extLst>
          </p:cNvPr>
          <p:cNvSpPr txBox="1"/>
          <p:nvPr/>
        </p:nvSpPr>
        <p:spPr>
          <a:xfrm>
            <a:off x="1392796" y="3399909"/>
            <a:ext cx="2134622" cy="461665"/>
          </a:xfrm>
          <a:prstGeom prst="rect">
            <a:avLst/>
          </a:prstGeom>
          <a:noFill/>
        </p:spPr>
        <p:txBody>
          <a:bodyPr wrap="square" rtlCol="0">
            <a:spAutoFit/>
          </a:bodyPr>
          <a:lstStyle/>
          <a:p>
            <a:r>
              <a:rPr lang="it-IT" sz="2400" noProof="1"/>
              <a:t>Pizzaiolo cooks</a:t>
            </a:r>
          </a:p>
        </p:txBody>
      </p:sp>
      <p:sp>
        <p:nvSpPr>
          <p:cNvPr id="69" name="Ovale 68">
            <a:extLst>
              <a:ext uri="{FF2B5EF4-FFF2-40B4-BE49-F238E27FC236}">
                <a16:creationId xmlns:a16="http://schemas.microsoft.com/office/drawing/2014/main" id="{935DD05D-58EB-B94C-82DE-15556D40695A}"/>
              </a:ext>
            </a:extLst>
          </p:cNvPr>
          <p:cNvSpPr/>
          <p:nvPr/>
        </p:nvSpPr>
        <p:spPr>
          <a:xfrm>
            <a:off x="891852" y="4841940"/>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70" name="CasellaDiTesto 69">
            <a:extLst>
              <a:ext uri="{FF2B5EF4-FFF2-40B4-BE49-F238E27FC236}">
                <a16:creationId xmlns:a16="http://schemas.microsoft.com/office/drawing/2014/main" id="{33B2C122-3814-AF44-B4FB-36E31341B918}"/>
              </a:ext>
            </a:extLst>
          </p:cNvPr>
          <p:cNvSpPr txBox="1"/>
          <p:nvPr/>
        </p:nvSpPr>
        <p:spPr>
          <a:xfrm>
            <a:off x="1382183" y="4760456"/>
            <a:ext cx="2380614" cy="830997"/>
          </a:xfrm>
          <a:prstGeom prst="rect">
            <a:avLst/>
          </a:prstGeom>
          <a:noFill/>
        </p:spPr>
        <p:txBody>
          <a:bodyPr wrap="square" lIns="91440" tIns="45720" rIns="91440" bIns="45720" rtlCol="0" anchor="t">
            <a:spAutoFit/>
          </a:bodyPr>
          <a:lstStyle/>
          <a:p>
            <a:r>
              <a:rPr lang="it-IT" sz="2400" noProof="1"/>
              <a:t>Cashier serves the pizza</a:t>
            </a:r>
          </a:p>
        </p:txBody>
      </p:sp>
      <p:sp>
        <p:nvSpPr>
          <p:cNvPr id="71" name="Ovale 70">
            <a:extLst>
              <a:ext uri="{FF2B5EF4-FFF2-40B4-BE49-F238E27FC236}">
                <a16:creationId xmlns:a16="http://schemas.microsoft.com/office/drawing/2014/main" id="{8E005C33-D097-5E48-B2FF-755FCA6AF9E2}"/>
              </a:ext>
            </a:extLst>
          </p:cNvPr>
          <p:cNvSpPr/>
          <p:nvPr/>
        </p:nvSpPr>
        <p:spPr>
          <a:xfrm>
            <a:off x="5361061" y="26808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2" name="Ovale 71">
            <a:extLst>
              <a:ext uri="{FF2B5EF4-FFF2-40B4-BE49-F238E27FC236}">
                <a16:creationId xmlns:a16="http://schemas.microsoft.com/office/drawing/2014/main" id="{0DCF245E-7D60-4B41-8A45-B87FF74B22AF}"/>
              </a:ext>
            </a:extLst>
          </p:cNvPr>
          <p:cNvSpPr/>
          <p:nvPr/>
        </p:nvSpPr>
        <p:spPr>
          <a:xfrm>
            <a:off x="4046671"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cxnSp>
        <p:nvCxnSpPr>
          <p:cNvPr id="73" name="Connettore 1 3">
            <a:extLst>
              <a:ext uri="{FF2B5EF4-FFF2-40B4-BE49-F238E27FC236}">
                <a16:creationId xmlns:a16="http://schemas.microsoft.com/office/drawing/2014/main" id="{58249C55-1D27-DF4C-8ACD-26C388A0C4C7}"/>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Connettore 1 4">
            <a:extLst>
              <a:ext uri="{FF2B5EF4-FFF2-40B4-BE49-F238E27FC236}">
                <a16:creationId xmlns:a16="http://schemas.microsoft.com/office/drawing/2014/main" id="{1A3C1470-3AE3-F243-A199-FE0AD560232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Ovale 74">
            <a:extLst>
              <a:ext uri="{FF2B5EF4-FFF2-40B4-BE49-F238E27FC236}">
                <a16:creationId xmlns:a16="http://schemas.microsoft.com/office/drawing/2014/main" id="{97D1D652-8700-B24F-AC9F-F4C023CEF56A}"/>
              </a:ext>
            </a:extLst>
          </p:cNvPr>
          <p:cNvSpPr/>
          <p:nvPr/>
        </p:nvSpPr>
        <p:spPr>
          <a:xfrm>
            <a:off x="4559600" y="423283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76" name="Ovale 75">
            <a:extLst>
              <a:ext uri="{FF2B5EF4-FFF2-40B4-BE49-F238E27FC236}">
                <a16:creationId xmlns:a16="http://schemas.microsoft.com/office/drawing/2014/main" id="{7D9867EB-13B0-0347-9770-D86881B9D42F}"/>
              </a:ext>
            </a:extLst>
          </p:cNvPr>
          <p:cNvSpPr/>
          <p:nvPr/>
        </p:nvSpPr>
        <p:spPr>
          <a:xfrm>
            <a:off x="7179032" y="236049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77" name="Ovale 76">
            <a:extLst>
              <a:ext uri="{FF2B5EF4-FFF2-40B4-BE49-F238E27FC236}">
                <a16:creationId xmlns:a16="http://schemas.microsoft.com/office/drawing/2014/main" id="{2FCD4D7E-C10B-DC45-B698-9E1B25514006}"/>
              </a:ext>
            </a:extLst>
          </p:cNvPr>
          <p:cNvSpPr/>
          <p:nvPr/>
        </p:nvSpPr>
        <p:spPr>
          <a:xfrm>
            <a:off x="5486843" y="4239476"/>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5" name="Ovale 66">
            <a:extLst>
              <a:ext uri="{FF2B5EF4-FFF2-40B4-BE49-F238E27FC236}">
                <a16:creationId xmlns:a16="http://schemas.microsoft.com/office/drawing/2014/main" id="{10981C09-DFB4-DE48-F2B7-B623872C485E}"/>
              </a:ext>
            </a:extLst>
          </p:cNvPr>
          <p:cNvSpPr/>
          <p:nvPr/>
        </p:nvSpPr>
        <p:spPr>
          <a:xfrm>
            <a:off x="902465" y="407726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6" name="CasellaDiTesto 67">
            <a:extLst>
              <a:ext uri="{FF2B5EF4-FFF2-40B4-BE49-F238E27FC236}">
                <a16:creationId xmlns:a16="http://schemas.microsoft.com/office/drawing/2014/main" id="{E36EC51B-3D86-5F32-E511-5F501CE5E92C}"/>
              </a:ext>
            </a:extLst>
          </p:cNvPr>
          <p:cNvSpPr txBox="1"/>
          <p:nvPr/>
        </p:nvSpPr>
        <p:spPr>
          <a:xfrm>
            <a:off x="1373975" y="3954151"/>
            <a:ext cx="2578095" cy="830997"/>
          </a:xfrm>
          <a:prstGeom prst="rect">
            <a:avLst/>
          </a:prstGeom>
          <a:noFill/>
        </p:spPr>
        <p:txBody>
          <a:bodyPr wrap="square" rtlCol="0">
            <a:spAutoFit/>
          </a:bodyPr>
          <a:lstStyle/>
          <a:p>
            <a:r>
              <a:rPr lang="it-IT" sz="2400" noProof="1"/>
              <a:t>Cashier takes pizza from Pizzaiolo</a:t>
            </a:r>
          </a:p>
        </p:txBody>
      </p:sp>
      <p:sp>
        <p:nvSpPr>
          <p:cNvPr id="8" name="Ovale 66">
            <a:extLst>
              <a:ext uri="{FF2B5EF4-FFF2-40B4-BE49-F238E27FC236}">
                <a16:creationId xmlns:a16="http://schemas.microsoft.com/office/drawing/2014/main" id="{4B0260CB-6617-BA51-9C0E-615E550B81C8}"/>
              </a:ext>
            </a:extLst>
          </p:cNvPr>
          <p:cNvSpPr/>
          <p:nvPr/>
        </p:nvSpPr>
        <p:spPr>
          <a:xfrm>
            <a:off x="6478798" y="3403984"/>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Tree>
    <p:extLst>
      <p:ext uri="{BB962C8B-B14F-4D97-AF65-F5344CB8AC3E}">
        <p14:creationId xmlns:p14="http://schemas.microsoft.com/office/powerpoint/2010/main" val="41925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Left)">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par>
                                <p:cTn id="20" presetID="18" presetClass="entr" presetSubtype="1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par>
                                <p:cTn id="23" presetID="18" presetClass="entr" presetSubtype="1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Left)">
                                      <p:cBhvr>
                                        <p:cTn id="28" dur="500"/>
                                        <p:tgtEl>
                                          <p:spTgt spid="24"/>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strips(downLeft)">
                                      <p:cBhvr>
                                        <p:cTn id="34" dur="500"/>
                                        <p:tgtEl>
                                          <p:spTgt spid="26"/>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Left)">
                                      <p:cBhvr>
                                        <p:cTn id="37" dur="500"/>
                                        <p:tgtEl>
                                          <p:spTgt spid="27"/>
                                        </p:tgtEl>
                                      </p:cBhvr>
                                    </p:animEffect>
                                  </p:childTnLst>
                                </p:cTn>
                              </p:par>
                              <p:par>
                                <p:cTn id="38" presetID="18" presetClass="entr" presetSubtype="1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Left)">
                                      <p:cBhvr>
                                        <p:cTn id="40" dur="500"/>
                                        <p:tgtEl>
                                          <p:spTgt spid="32"/>
                                        </p:tgtEl>
                                      </p:cBhvr>
                                    </p:animEffect>
                                  </p:childTnLst>
                                </p:cTn>
                              </p:par>
                              <p:par>
                                <p:cTn id="41" presetID="18" presetClass="entr" presetSubtype="12"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downLeft)">
                                      <p:cBhvr>
                                        <p:cTn id="46" dur="500"/>
                                        <p:tgtEl>
                                          <p:spTgt spid="35"/>
                                        </p:tgtEl>
                                      </p:cBhvr>
                                    </p:animEffect>
                                  </p:childTnLst>
                                </p:cTn>
                              </p:par>
                              <p:par>
                                <p:cTn id="47" presetID="18" presetClass="entr" presetSubtype="12"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strips(downLeft)">
                                      <p:cBhvr>
                                        <p:cTn id="49" dur="500"/>
                                        <p:tgtEl>
                                          <p:spTgt spid="36"/>
                                        </p:tgtEl>
                                      </p:cBhvr>
                                    </p:animEffect>
                                  </p:childTnLst>
                                </p:cTn>
                              </p:par>
                              <p:par>
                                <p:cTn id="50" presetID="18" presetClass="entr" presetSubtype="12"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downLeft)">
                                      <p:cBhvr>
                                        <p:cTn id="52" dur="500"/>
                                        <p:tgtEl>
                                          <p:spTgt spid="39"/>
                                        </p:tgtEl>
                                      </p:cBhvr>
                                    </p:animEffect>
                                  </p:childTnLst>
                                </p:cTn>
                              </p:par>
                              <p:par>
                                <p:cTn id="53" presetID="18" presetClass="entr" presetSubtype="1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downLeft)">
                                      <p:cBhvr>
                                        <p:cTn id="55" dur="500"/>
                                        <p:tgtEl>
                                          <p:spTgt spid="42"/>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trips(downLeft)">
                                      <p:cBhvr>
                                        <p:cTn id="58" dur="500"/>
                                        <p:tgtEl>
                                          <p:spTgt spid="44"/>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strips(downLeft)">
                                      <p:cBhvr>
                                        <p:cTn id="61" dur="500"/>
                                        <p:tgtEl>
                                          <p:spTgt spid="4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strips(downLeft)">
                                      <p:cBhvr>
                                        <p:cTn id="64" dur="500"/>
                                        <p:tgtEl>
                                          <p:spTgt spid="47"/>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strips(downLeft)">
                                      <p:cBhvr>
                                        <p:cTn id="67" dur="500"/>
                                        <p:tgtEl>
                                          <p:spTgt spid="48"/>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strips(downLeft)">
                                      <p:cBhvr>
                                        <p:cTn id="70" dur="500"/>
                                        <p:tgtEl>
                                          <p:spTgt spid="4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strips(downLeft)">
                                      <p:cBhvr>
                                        <p:cTn id="73" dur="500"/>
                                        <p:tgtEl>
                                          <p:spTgt spid="50"/>
                                        </p:tgtEl>
                                      </p:cBhvr>
                                    </p:animEffect>
                                  </p:childTnLst>
                                </p:cTn>
                              </p:par>
                              <p:par>
                                <p:cTn id="74" presetID="18" presetClass="entr" presetSubtype="12"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trips(downLeft)">
                                      <p:cBhvr>
                                        <p:cTn id="76" dur="500"/>
                                        <p:tgtEl>
                                          <p:spTgt spid="51"/>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strips(downLeft)">
                                      <p:cBhvr>
                                        <p:cTn id="79" dur="500"/>
                                        <p:tgtEl>
                                          <p:spTgt spid="52"/>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strips(downLeft)">
                                      <p:cBhvr>
                                        <p:cTn id="82" dur="500"/>
                                        <p:tgtEl>
                                          <p:spTgt spid="53"/>
                                        </p:tgtEl>
                                      </p:cBhvr>
                                    </p:animEffect>
                                  </p:childTnLst>
                                </p:cTn>
                              </p:par>
                              <p:par>
                                <p:cTn id="83" presetID="18" presetClass="entr" presetSubtype="12"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strips(downLeft)">
                                      <p:cBhvr>
                                        <p:cTn id="85" dur="500"/>
                                        <p:tgtEl>
                                          <p:spTgt spid="54"/>
                                        </p:tgtEl>
                                      </p:cBhvr>
                                    </p:animEffect>
                                  </p:childTnLst>
                                </p:cTn>
                              </p:par>
                              <p:par>
                                <p:cTn id="86" presetID="18" presetClass="entr" presetSubtype="12"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strips(downLeft)">
                                      <p:cBhvr>
                                        <p:cTn id="88" dur="500"/>
                                        <p:tgtEl>
                                          <p:spTgt spid="55"/>
                                        </p:tgtEl>
                                      </p:cBhvr>
                                    </p:animEffect>
                                  </p:childTnLst>
                                </p:cTn>
                              </p:par>
                              <p:par>
                                <p:cTn id="89" presetID="18" presetClass="entr" presetSubtype="12"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strips(downLeft)">
                                      <p:cBhvr>
                                        <p:cTn id="91" dur="500"/>
                                        <p:tgtEl>
                                          <p:spTgt spid="56"/>
                                        </p:tgtEl>
                                      </p:cBhvr>
                                    </p:animEffect>
                                  </p:childTnLst>
                                </p:cTn>
                              </p:par>
                              <p:par>
                                <p:cTn id="92" presetID="18" presetClass="entr" presetSubtype="12"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strips(downLeft)">
                                      <p:cBhvr>
                                        <p:cTn id="94" dur="500"/>
                                        <p:tgtEl>
                                          <p:spTgt spid="57"/>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strips(downLeft)">
                                      <p:cBhvr>
                                        <p:cTn id="97" dur="500"/>
                                        <p:tgtEl>
                                          <p:spTgt spid="5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downLeft)">
                                      <p:cBhvr>
                                        <p:cTn id="100" dur="500"/>
                                        <p:tgtEl>
                                          <p:spTgt spid="5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strips(down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grpId="0"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strips(downLeft)">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dissolve">
                                      <p:cBhvr>
                                        <p:cTn id="113" dur="500"/>
                                        <p:tgtEl>
                                          <p:spTgt spid="6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dissolve">
                                      <p:cBhvr>
                                        <p:cTn id="116" dur="500"/>
                                        <p:tgtEl>
                                          <p:spTgt spid="6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dissolve">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dissolve">
                                      <p:cBhvr>
                                        <p:cTn id="127" dur="500"/>
                                        <p:tgtEl>
                                          <p:spTgt spid="6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dissolve">
                                      <p:cBhvr>
                                        <p:cTn id="130" dur="500"/>
                                        <p:tgtEl>
                                          <p:spTgt spid="72"/>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dissolve">
                                      <p:cBhvr>
                                        <p:cTn id="135" dur="500"/>
                                        <p:tgtEl>
                                          <p:spTgt spid="6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dissolve">
                                      <p:cBhvr>
                                        <p:cTn id="138" dur="500"/>
                                        <p:tgtEl>
                                          <p:spTgt spid="6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dissolve">
                                      <p:cBhvr>
                                        <p:cTn id="141" dur="500"/>
                                        <p:tgtEl>
                                          <p:spTgt spid="75"/>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dissolve">
                                      <p:cBhvr>
                                        <p:cTn id="149" dur="500"/>
                                        <p:tgtEl>
                                          <p:spTgt spid="68"/>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dissolve">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
                                        </p:tgtEl>
                                        <p:attrNameLst>
                                          <p:attrName>style.visibility</p:attrName>
                                        </p:attrNameLst>
                                      </p:cBhvr>
                                      <p:to>
                                        <p:strVal val="visible"/>
                                      </p:to>
                                    </p:set>
                                    <p:animEffect transition="in" filter="dissolve">
                                      <p:cBhvr>
                                        <p:cTn id="160" dur="500"/>
                                        <p:tgtEl>
                                          <p:spTgt spid="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dissolv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69"/>
                                        </p:tgtEl>
                                        <p:attrNameLst>
                                          <p:attrName>style.visibility</p:attrName>
                                        </p:attrNameLst>
                                      </p:cBhvr>
                                      <p:to>
                                        <p:strVal val="visible"/>
                                      </p:to>
                                    </p:set>
                                    <p:animEffect transition="in" filter="dissolve">
                                      <p:cBhvr>
                                        <p:cTn id="168" dur="500"/>
                                        <p:tgtEl>
                                          <p:spTgt spid="6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dissolve">
                                      <p:cBhvr>
                                        <p:cTn id="171" dur="500"/>
                                        <p:tgtEl>
                                          <p:spTgt spid="7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dissolve">
                                      <p:cBhvr>
                                        <p:cTn id="17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5" grpId="0" animBg="1"/>
      <p:bldP spid="43" grpId="0" animBg="1"/>
      <p:bldP spid="44" grpId="0" animBg="1"/>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animBg="1"/>
      <p:bldP spid="64" grpId="0"/>
      <p:bldP spid="65" grpId="0" animBg="1"/>
      <p:bldP spid="66" grpId="0"/>
      <p:bldP spid="67" grpId="0" animBg="1"/>
      <p:bldP spid="68" grpId="0"/>
      <p:bldP spid="69" grpId="0" animBg="1"/>
      <p:bldP spid="70" grpId="0"/>
      <p:bldP spid="71" grpId="0" animBg="1"/>
      <p:bldP spid="72" grpId="0" animBg="1"/>
      <p:bldP spid="75" grpId="0" animBg="1"/>
      <p:bldP spid="76" grpId="0" animBg="1"/>
      <p:bldP spid="77" grpId="0" animBg="1"/>
      <p:bldP spid="5"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CUSTOMER’s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8" name="Picture 7" descr="A piece of paper with writing on it&#10;&#10;Description automatically generated with medium confidence">
            <a:extLst>
              <a:ext uri="{FF2B5EF4-FFF2-40B4-BE49-F238E27FC236}">
                <a16:creationId xmlns:a16="http://schemas.microsoft.com/office/drawing/2014/main" id="{01A65E18-2037-CE82-1F97-69F2B8C735E8}"/>
              </a:ext>
            </a:extLst>
          </p:cNvPr>
          <p:cNvPicPr>
            <a:picLocks noChangeAspect="1"/>
          </p:cNvPicPr>
          <p:nvPr/>
        </p:nvPicPr>
        <p:blipFill>
          <a:blip r:embed="rId3"/>
          <a:stretch>
            <a:fillRect/>
          </a:stretch>
        </p:blipFill>
        <p:spPr>
          <a:xfrm>
            <a:off x="802639" y="1854226"/>
            <a:ext cx="11003267" cy="4418558"/>
          </a:xfrm>
          <a:prstGeom prst="rect">
            <a:avLst/>
          </a:prstGeom>
        </p:spPr>
      </p:pic>
    </p:spTree>
    <p:extLst>
      <p:ext uri="{BB962C8B-B14F-4D97-AF65-F5344CB8AC3E}">
        <p14:creationId xmlns:p14="http://schemas.microsoft.com/office/powerpoint/2010/main" val="37419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OUR PROTOTYPE: Pizzaiolo’s VIEW</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10B77CDC-06FD-DB42-9C6D-9928EB070F1B}"/>
              </a:ext>
            </a:extLst>
          </p:cNvPr>
          <p:cNvSpPr txBox="1">
            <a:spLocks/>
          </p:cNvSpPr>
          <p:nvPr/>
        </p:nvSpPr>
        <p:spPr>
          <a:xfrm>
            <a:off x="3047983" y="2779750"/>
            <a:ext cx="8207449" cy="328785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pic>
        <p:nvPicPr>
          <p:cNvPr id="7" name="Picture 6" descr="Diagram&#10;&#10;Description automatically generated with medium confidence">
            <a:extLst>
              <a:ext uri="{FF2B5EF4-FFF2-40B4-BE49-F238E27FC236}">
                <a16:creationId xmlns:a16="http://schemas.microsoft.com/office/drawing/2014/main" id="{96913032-781C-D851-A369-C6227B2312C3}"/>
              </a:ext>
            </a:extLst>
          </p:cNvPr>
          <p:cNvPicPr>
            <a:picLocks noChangeAspect="1"/>
          </p:cNvPicPr>
          <p:nvPr/>
        </p:nvPicPr>
        <p:blipFill>
          <a:blip r:embed="rId3"/>
          <a:stretch>
            <a:fillRect/>
          </a:stretch>
        </p:blipFill>
        <p:spPr>
          <a:xfrm>
            <a:off x="1997964" y="1765737"/>
            <a:ext cx="7772400" cy="5034219"/>
          </a:xfrm>
          <a:prstGeom prst="rect">
            <a:avLst/>
          </a:prstGeom>
        </p:spPr>
      </p:pic>
    </p:spTree>
    <p:extLst>
      <p:ext uri="{BB962C8B-B14F-4D97-AF65-F5344CB8AC3E}">
        <p14:creationId xmlns:p14="http://schemas.microsoft.com/office/powerpoint/2010/main" val="293736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en-GB" noProof="1"/>
              <a:t>Improvements</a:t>
            </a:r>
            <a:r>
              <a:rPr lang="it-IT" noProof="1"/>
              <a:t> FROM PROTOTYPE</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820744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Ordering system</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Database</a:t>
            </a:r>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7120198"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noProof="1"/>
              <a:t>Workflow and Communication</a:t>
            </a:r>
          </a:p>
        </p:txBody>
      </p:sp>
    </p:spTree>
    <p:extLst>
      <p:ext uri="{BB962C8B-B14F-4D97-AF65-F5344CB8AC3E}">
        <p14:creationId xmlns:p14="http://schemas.microsoft.com/office/powerpoint/2010/main" val="40672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v">
            <a:hlinkClick r:id="" action="ppaction://media"/>
            <a:extLst>
              <a:ext uri="{FF2B5EF4-FFF2-40B4-BE49-F238E27FC236}">
                <a16:creationId xmlns:a16="http://schemas.microsoft.com/office/drawing/2014/main" id="{6223ED82-A875-9567-D894-CE93C783A7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10" y="0"/>
            <a:ext cx="12181490" cy="6511142"/>
          </a:xfrm>
          <a:prstGeom prst="rect">
            <a:avLst/>
          </a:prstGeom>
        </p:spPr>
      </p:pic>
    </p:spTree>
    <p:extLst>
      <p:ext uri="{BB962C8B-B14F-4D97-AF65-F5344CB8AC3E}">
        <p14:creationId xmlns:p14="http://schemas.microsoft.com/office/powerpoint/2010/main" val="319869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dirty="0" err="1"/>
              <a:t>reflection</a:t>
            </a:r>
            <a:endParaRPr lang="it-IT" dirty="0"/>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E6CFD3FC-9A55-0740-9A9F-3347DB068C29}"/>
              </a:ext>
            </a:extLst>
          </p:cNvPr>
          <p:cNvSpPr txBox="1">
            <a:spLocks/>
          </p:cNvSpPr>
          <p:nvPr/>
        </p:nvSpPr>
        <p:spPr>
          <a:xfrm>
            <a:off x="1021447" y="1709165"/>
            <a:ext cx="188012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7" name="Titolo 1">
            <a:extLst>
              <a:ext uri="{FF2B5EF4-FFF2-40B4-BE49-F238E27FC236}">
                <a16:creationId xmlns:a16="http://schemas.microsoft.com/office/drawing/2014/main" id="{911BAC6B-9A05-4644-AD8C-349B9EC74E5F}"/>
              </a:ext>
            </a:extLst>
          </p:cNvPr>
          <p:cNvSpPr txBox="1">
            <a:spLocks/>
          </p:cNvSpPr>
          <p:nvPr/>
        </p:nvSpPr>
        <p:spPr>
          <a:xfrm>
            <a:off x="6281838" y="1671654"/>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8" name="Titolo 1">
            <a:extLst>
              <a:ext uri="{FF2B5EF4-FFF2-40B4-BE49-F238E27FC236}">
                <a16:creationId xmlns:a16="http://schemas.microsoft.com/office/drawing/2014/main" id="{CA6C972A-AB17-8F42-9D2C-67D41E407CB1}"/>
              </a:ext>
            </a:extLst>
          </p:cNvPr>
          <p:cNvSpPr txBox="1">
            <a:spLocks/>
          </p:cNvSpPr>
          <p:nvPr/>
        </p:nvSpPr>
        <p:spPr>
          <a:xfrm>
            <a:off x="3404746" y="1709165"/>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3" name="Titolo 1">
            <a:extLst>
              <a:ext uri="{FF2B5EF4-FFF2-40B4-BE49-F238E27FC236}">
                <a16:creationId xmlns:a16="http://schemas.microsoft.com/office/drawing/2014/main" id="{A2E9723A-73B7-B618-3072-7C8353E43B66}"/>
              </a:ext>
            </a:extLst>
          </p:cNvPr>
          <p:cNvSpPr txBox="1">
            <a:spLocks/>
          </p:cNvSpPr>
          <p:nvPr/>
        </p:nvSpPr>
        <p:spPr>
          <a:xfrm>
            <a:off x="9529979" y="1655634"/>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5" name="Ovale 4">
            <a:extLst>
              <a:ext uri="{FF2B5EF4-FFF2-40B4-BE49-F238E27FC236}">
                <a16:creationId xmlns:a16="http://schemas.microsoft.com/office/drawing/2014/main" id="{FA653038-3547-F224-0BF7-76DE0A54FC0E}"/>
              </a:ext>
            </a:extLst>
          </p:cNvPr>
          <p:cNvSpPr/>
          <p:nvPr/>
        </p:nvSpPr>
        <p:spPr>
          <a:xfrm>
            <a:off x="372197" y="251988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12" name="Titolo 1">
            <a:extLst>
              <a:ext uri="{FF2B5EF4-FFF2-40B4-BE49-F238E27FC236}">
                <a16:creationId xmlns:a16="http://schemas.microsoft.com/office/drawing/2014/main" id="{5C80ACEC-485D-0B01-53EB-F97DC90E96A0}"/>
              </a:ext>
            </a:extLst>
          </p:cNvPr>
          <p:cNvSpPr txBox="1">
            <a:spLocks/>
          </p:cNvSpPr>
          <p:nvPr/>
        </p:nvSpPr>
        <p:spPr>
          <a:xfrm>
            <a:off x="1021447" y="2519880"/>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Time management</a:t>
            </a:r>
          </a:p>
        </p:txBody>
      </p:sp>
      <p:sp>
        <p:nvSpPr>
          <p:cNvPr id="16" name="Ovale 4">
            <a:extLst>
              <a:ext uri="{FF2B5EF4-FFF2-40B4-BE49-F238E27FC236}">
                <a16:creationId xmlns:a16="http://schemas.microsoft.com/office/drawing/2014/main" id="{5394646F-7770-3DE2-329D-B9E9D7D4C8C7}"/>
              </a:ext>
            </a:extLst>
          </p:cNvPr>
          <p:cNvSpPr/>
          <p:nvPr/>
        </p:nvSpPr>
        <p:spPr>
          <a:xfrm>
            <a:off x="372197" y="350031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0" name="Ovale 4">
            <a:extLst>
              <a:ext uri="{FF2B5EF4-FFF2-40B4-BE49-F238E27FC236}">
                <a16:creationId xmlns:a16="http://schemas.microsoft.com/office/drawing/2014/main" id="{11C7E0AB-9310-50D9-C3CE-3B2B4310B994}"/>
              </a:ext>
            </a:extLst>
          </p:cNvPr>
          <p:cNvSpPr/>
          <p:nvPr/>
        </p:nvSpPr>
        <p:spPr>
          <a:xfrm>
            <a:off x="372197" y="464975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3" name="Titolo 1">
            <a:extLst>
              <a:ext uri="{FF2B5EF4-FFF2-40B4-BE49-F238E27FC236}">
                <a16:creationId xmlns:a16="http://schemas.microsoft.com/office/drawing/2014/main" id="{D7FF137D-E06F-B158-D9FD-5B30AB2EC848}"/>
              </a:ext>
            </a:extLst>
          </p:cNvPr>
          <p:cNvSpPr txBox="1">
            <a:spLocks/>
          </p:cNvSpPr>
          <p:nvPr/>
        </p:nvSpPr>
        <p:spPr>
          <a:xfrm>
            <a:off x="1021456" y="3584815"/>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Ask for help</a:t>
            </a:r>
          </a:p>
        </p:txBody>
      </p:sp>
      <p:sp>
        <p:nvSpPr>
          <p:cNvPr id="24" name="Titolo 1">
            <a:extLst>
              <a:ext uri="{FF2B5EF4-FFF2-40B4-BE49-F238E27FC236}">
                <a16:creationId xmlns:a16="http://schemas.microsoft.com/office/drawing/2014/main" id="{FC561098-A60C-380C-A822-1C18A9C15DD1}"/>
              </a:ext>
            </a:extLst>
          </p:cNvPr>
          <p:cNvSpPr txBox="1">
            <a:spLocks/>
          </p:cNvSpPr>
          <p:nvPr/>
        </p:nvSpPr>
        <p:spPr>
          <a:xfrm>
            <a:off x="1021447" y="4542253"/>
            <a:ext cx="2115879" cy="584321"/>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Practice makes perfect</a:t>
            </a:r>
          </a:p>
        </p:txBody>
      </p:sp>
      <p:sp>
        <p:nvSpPr>
          <p:cNvPr id="25" name="Ovale 4">
            <a:extLst>
              <a:ext uri="{FF2B5EF4-FFF2-40B4-BE49-F238E27FC236}">
                <a16:creationId xmlns:a16="http://schemas.microsoft.com/office/drawing/2014/main" id="{CF6F71BF-1CC9-102C-AE30-58E9E7080DD7}"/>
              </a:ext>
            </a:extLst>
          </p:cNvPr>
          <p:cNvSpPr/>
          <p:nvPr/>
        </p:nvSpPr>
        <p:spPr>
          <a:xfrm>
            <a:off x="3292178" y="2516910"/>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6" name="Ovale 4">
            <a:extLst>
              <a:ext uri="{FF2B5EF4-FFF2-40B4-BE49-F238E27FC236}">
                <a16:creationId xmlns:a16="http://schemas.microsoft.com/office/drawing/2014/main" id="{CDA068EC-C84F-CA29-F531-4970D2F20088}"/>
              </a:ext>
            </a:extLst>
          </p:cNvPr>
          <p:cNvSpPr/>
          <p:nvPr/>
        </p:nvSpPr>
        <p:spPr>
          <a:xfrm>
            <a:off x="3292178"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27" name="Ovale 4">
            <a:extLst>
              <a:ext uri="{FF2B5EF4-FFF2-40B4-BE49-F238E27FC236}">
                <a16:creationId xmlns:a16="http://schemas.microsoft.com/office/drawing/2014/main" id="{F7746B5D-A7E5-EBC2-AEBC-686A20368631}"/>
              </a:ext>
            </a:extLst>
          </p:cNvPr>
          <p:cNvSpPr/>
          <p:nvPr/>
        </p:nvSpPr>
        <p:spPr>
          <a:xfrm>
            <a:off x="3304632" y="4542253"/>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28" name="Ovale 4">
            <a:extLst>
              <a:ext uri="{FF2B5EF4-FFF2-40B4-BE49-F238E27FC236}">
                <a16:creationId xmlns:a16="http://schemas.microsoft.com/office/drawing/2014/main" id="{3DA2F891-04CA-66DA-0B8F-4037092505C6}"/>
              </a:ext>
            </a:extLst>
          </p:cNvPr>
          <p:cNvSpPr/>
          <p:nvPr/>
        </p:nvSpPr>
        <p:spPr>
          <a:xfrm>
            <a:off x="5912442" y="2531762"/>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29" name="Ovale 4">
            <a:extLst>
              <a:ext uri="{FF2B5EF4-FFF2-40B4-BE49-F238E27FC236}">
                <a16:creationId xmlns:a16="http://schemas.microsoft.com/office/drawing/2014/main" id="{C9ABA633-624C-5782-59DB-D9F4C2E66C69}"/>
              </a:ext>
            </a:extLst>
          </p:cNvPr>
          <p:cNvSpPr/>
          <p:nvPr/>
        </p:nvSpPr>
        <p:spPr>
          <a:xfrm>
            <a:off x="5912442"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0" name="Ovale 4">
            <a:extLst>
              <a:ext uri="{FF2B5EF4-FFF2-40B4-BE49-F238E27FC236}">
                <a16:creationId xmlns:a16="http://schemas.microsoft.com/office/drawing/2014/main" id="{3076A5DA-26C3-BE92-3552-1B29AEC89AB9}"/>
              </a:ext>
            </a:extLst>
          </p:cNvPr>
          <p:cNvSpPr/>
          <p:nvPr/>
        </p:nvSpPr>
        <p:spPr>
          <a:xfrm>
            <a:off x="5912442" y="4550551"/>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31" name="Ovale 4">
            <a:extLst>
              <a:ext uri="{FF2B5EF4-FFF2-40B4-BE49-F238E27FC236}">
                <a16:creationId xmlns:a16="http://schemas.microsoft.com/office/drawing/2014/main" id="{21BD780E-B0A0-09A4-07B0-5637D2B8CEDE}"/>
              </a:ext>
            </a:extLst>
          </p:cNvPr>
          <p:cNvSpPr/>
          <p:nvPr/>
        </p:nvSpPr>
        <p:spPr>
          <a:xfrm>
            <a:off x="9012174" y="2518825"/>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32" name="Ovale 4">
            <a:extLst>
              <a:ext uri="{FF2B5EF4-FFF2-40B4-BE49-F238E27FC236}">
                <a16:creationId xmlns:a16="http://schemas.microsoft.com/office/drawing/2014/main" id="{595FBF53-1AE3-ABEC-9A69-B37BB783587C}"/>
              </a:ext>
            </a:extLst>
          </p:cNvPr>
          <p:cNvSpPr/>
          <p:nvPr/>
        </p:nvSpPr>
        <p:spPr>
          <a:xfrm>
            <a:off x="9012174" y="3494228"/>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33" name="Ovale 4">
            <a:extLst>
              <a:ext uri="{FF2B5EF4-FFF2-40B4-BE49-F238E27FC236}">
                <a16:creationId xmlns:a16="http://schemas.microsoft.com/office/drawing/2014/main" id="{179499A5-2662-A6A8-141D-BDEB7572D407}"/>
              </a:ext>
            </a:extLst>
          </p:cNvPr>
          <p:cNvSpPr/>
          <p:nvPr/>
        </p:nvSpPr>
        <p:spPr>
          <a:xfrm>
            <a:off x="9012174" y="4537096"/>
            <a:ext cx="649250" cy="649250"/>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9" name="Titolo 1">
            <a:extLst>
              <a:ext uri="{FF2B5EF4-FFF2-40B4-BE49-F238E27FC236}">
                <a16:creationId xmlns:a16="http://schemas.microsoft.com/office/drawing/2014/main" id="{7989010C-9CB5-6AC5-22C7-C98B988529EC}"/>
              </a:ext>
            </a:extLst>
          </p:cNvPr>
          <p:cNvSpPr txBox="1">
            <a:spLocks/>
          </p:cNvSpPr>
          <p:nvPr/>
        </p:nvSpPr>
        <p:spPr>
          <a:xfrm>
            <a:off x="3941428" y="2566357"/>
            <a:ext cx="2115888"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Team work</a:t>
            </a:r>
          </a:p>
        </p:txBody>
      </p:sp>
      <p:sp>
        <p:nvSpPr>
          <p:cNvPr id="10" name="Titolo 1">
            <a:extLst>
              <a:ext uri="{FF2B5EF4-FFF2-40B4-BE49-F238E27FC236}">
                <a16:creationId xmlns:a16="http://schemas.microsoft.com/office/drawing/2014/main" id="{97E19BA0-3B20-7B93-4736-50C8A9058E51}"/>
              </a:ext>
            </a:extLst>
          </p:cNvPr>
          <p:cNvSpPr txBox="1">
            <a:spLocks/>
          </p:cNvSpPr>
          <p:nvPr/>
        </p:nvSpPr>
        <p:spPr>
          <a:xfrm>
            <a:off x="3980121" y="3429000"/>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Problem solution</a:t>
            </a:r>
          </a:p>
        </p:txBody>
      </p:sp>
      <p:sp>
        <p:nvSpPr>
          <p:cNvPr id="11" name="Titolo 1">
            <a:extLst>
              <a:ext uri="{FF2B5EF4-FFF2-40B4-BE49-F238E27FC236}">
                <a16:creationId xmlns:a16="http://schemas.microsoft.com/office/drawing/2014/main" id="{7C609556-D7CA-3A8D-67C0-EB01E5677A4D}"/>
              </a:ext>
            </a:extLst>
          </p:cNvPr>
          <p:cNvSpPr txBox="1">
            <a:spLocks/>
          </p:cNvSpPr>
          <p:nvPr/>
        </p:nvSpPr>
        <p:spPr>
          <a:xfrm>
            <a:off x="3963860" y="4635771"/>
            <a:ext cx="2115879"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sz="3200" noProof="1"/>
              <a:t>efficiency</a:t>
            </a:r>
          </a:p>
        </p:txBody>
      </p:sp>
    </p:spTree>
    <p:extLst>
      <p:ext uri="{BB962C8B-B14F-4D97-AF65-F5344CB8AC3E}">
        <p14:creationId xmlns:p14="http://schemas.microsoft.com/office/powerpoint/2010/main" val="69947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dissolv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dissolv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dissolve">
                                      <p:cBhvr>
                                        <p:cTn id="71" dur="500"/>
                                        <p:tgtEl>
                                          <p:spTgt spid="3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dissolve">
                                      <p:cBhvr>
                                        <p:cTn id="74" dur="500"/>
                                        <p:tgtEl>
                                          <p:spTgt spid="9"/>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dissolve">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20"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ttore 1 3">
            <a:extLst>
              <a:ext uri="{FF2B5EF4-FFF2-40B4-BE49-F238E27FC236}">
                <a16:creationId xmlns:a16="http://schemas.microsoft.com/office/drawing/2014/main" id="{BA744A94-173A-234F-AF78-104E52BB097B}"/>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Connettore 1 4">
            <a:extLst>
              <a:ext uri="{FF2B5EF4-FFF2-40B4-BE49-F238E27FC236}">
                <a16:creationId xmlns:a16="http://schemas.microsoft.com/office/drawing/2014/main" id="{2594E0C4-BD4A-3747-ADCC-74709CFB6E82}"/>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BF51696-39A9-6043-8710-74C9B9DC8DCD}"/>
              </a:ext>
            </a:extLst>
          </p:cNvPr>
          <p:cNvSpPr txBox="1"/>
          <p:nvPr/>
        </p:nvSpPr>
        <p:spPr>
          <a:xfrm>
            <a:off x="1611284" y="1797508"/>
            <a:ext cx="6652951" cy="954107"/>
          </a:xfrm>
          <a:prstGeom prst="rect">
            <a:avLst/>
          </a:prstGeom>
          <a:noFill/>
        </p:spPr>
        <p:txBody>
          <a:bodyPr wrap="square">
            <a:spAutoFit/>
          </a:bodyPr>
          <a:lstStyle/>
          <a:p>
            <a:r>
              <a:rPr lang="en-US" sz="2800" b="1" dirty="0"/>
              <a:t>"Unless you are a pizza, the answer is yes, I can live without you." - Bill Murray</a:t>
            </a:r>
            <a:endParaRPr lang="en-GB" sz="2800" dirty="0"/>
          </a:p>
        </p:txBody>
      </p:sp>
      <p:sp>
        <p:nvSpPr>
          <p:cNvPr id="6" name="Titolo 1">
            <a:extLst>
              <a:ext uri="{FF2B5EF4-FFF2-40B4-BE49-F238E27FC236}">
                <a16:creationId xmlns:a16="http://schemas.microsoft.com/office/drawing/2014/main" id="{6BDBCA99-0830-244D-B65F-8467EF73E739}"/>
              </a:ext>
            </a:extLst>
          </p:cNvPr>
          <p:cNvSpPr txBox="1">
            <a:spLocks/>
          </p:cNvSpPr>
          <p:nvPr/>
        </p:nvSpPr>
        <p:spPr>
          <a:xfrm>
            <a:off x="1329899" y="1609674"/>
            <a:ext cx="562772" cy="375667"/>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t>
            </a:r>
          </a:p>
        </p:txBody>
      </p:sp>
      <p:sp>
        <p:nvSpPr>
          <p:cNvPr id="16" name="Titolo 1">
            <a:extLst>
              <a:ext uri="{FF2B5EF4-FFF2-40B4-BE49-F238E27FC236}">
                <a16:creationId xmlns:a16="http://schemas.microsoft.com/office/drawing/2014/main" id="{4D253F0C-01DD-1A43-A122-B6E88B7C55F6}"/>
              </a:ext>
            </a:extLst>
          </p:cNvPr>
          <p:cNvSpPr txBox="1">
            <a:spLocks/>
          </p:cNvSpPr>
          <p:nvPr/>
        </p:nvSpPr>
        <p:spPr>
          <a:xfrm>
            <a:off x="2258786" y="4554432"/>
            <a:ext cx="248328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a:p>
        </p:txBody>
      </p:sp>
      <p:sp>
        <p:nvSpPr>
          <p:cNvPr id="9" name="TextBox 8">
            <a:extLst>
              <a:ext uri="{FF2B5EF4-FFF2-40B4-BE49-F238E27FC236}">
                <a16:creationId xmlns:a16="http://schemas.microsoft.com/office/drawing/2014/main" id="{122F8024-D012-CCF6-F1C5-9C3DB64F031B}"/>
              </a:ext>
            </a:extLst>
          </p:cNvPr>
          <p:cNvSpPr txBox="1"/>
          <p:nvPr/>
        </p:nvSpPr>
        <p:spPr>
          <a:xfrm>
            <a:off x="5071872" y="4351659"/>
            <a:ext cx="6096000" cy="954107"/>
          </a:xfrm>
          <a:prstGeom prst="rect">
            <a:avLst/>
          </a:prstGeom>
          <a:noFill/>
        </p:spPr>
        <p:txBody>
          <a:bodyPr wrap="square">
            <a:spAutoFit/>
          </a:bodyPr>
          <a:lstStyle/>
          <a:p>
            <a:pPr algn="l"/>
            <a:r>
              <a:rPr lang="en-US" sz="2800" b="1" i="0" dirty="0">
                <a:effectLst/>
              </a:rPr>
              <a:t>"I want pizza with my face on it."</a:t>
            </a:r>
          </a:p>
          <a:p>
            <a:pPr algn="l"/>
            <a:r>
              <a:rPr lang="en-US" sz="2800" b="1" i="0" dirty="0">
                <a:effectLst/>
              </a:rPr>
              <a:t>- </a:t>
            </a:r>
            <a:r>
              <a:rPr lang="en-US" sz="2800" b="1" i="0" u="none" strike="noStrike" dirty="0">
                <a:effectLst/>
              </a:rPr>
              <a:t>Jennifer Lawrence</a:t>
            </a:r>
            <a:endParaRPr lang="en-US" sz="2800" b="1" i="0" dirty="0">
              <a:effectLst/>
            </a:endParaRPr>
          </a:p>
        </p:txBody>
      </p:sp>
    </p:spTree>
    <p:extLst>
      <p:ext uri="{BB962C8B-B14F-4D97-AF65-F5344CB8AC3E}">
        <p14:creationId xmlns:p14="http://schemas.microsoft.com/office/powerpoint/2010/main" val="389327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674AC-262F-0145-B657-81838DE26205}"/>
              </a:ext>
            </a:extLst>
          </p:cNvPr>
          <p:cNvSpPr txBox="1">
            <a:spLocks/>
          </p:cNvSpPr>
          <p:nvPr/>
        </p:nvSpPr>
        <p:spPr>
          <a:xfrm>
            <a:off x="921090" y="251862"/>
            <a:ext cx="4354671" cy="1289216"/>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Any questions?</a:t>
            </a:r>
          </a:p>
        </p:txBody>
      </p:sp>
      <p:cxnSp>
        <p:nvCxnSpPr>
          <p:cNvPr id="3" name="Connettore 1 3">
            <a:extLst>
              <a:ext uri="{FF2B5EF4-FFF2-40B4-BE49-F238E27FC236}">
                <a16:creationId xmlns:a16="http://schemas.microsoft.com/office/drawing/2014/main" id="{DFB656A1-FC2F-5A40-ACAF-75ECB67146E1}"/>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4C4272DB-321B-D947-B783-044D97F3D5E7}"/>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food, dish, slice, pizza&#10;&#10;Description automatically generated">
            <a:extLst>
              <a:ext uri="{FF2B5EF4-FFF2-40B4-BE49-F238E27FC236}">
                <a16:creationId xmlns:a16="http://schemas.microsoft.com/office/drawing/2014/main" id="{4D0FF540-84A3-2657-D28F-1D7FA96C63A1}"/>
              </a:ext>
            </a:extLst>
          </p:cNvPr>
          <p:cNvPicPr>
            <a:picLocks noChangeAspect="1"/>
          </p:cNvPicPr>
          <p:nvPr/>
        </p:nvPicPr>
        <p:blipFill>
          <a:blip r:embed="rId3"/>
          <a:stretch>
            <a:fillRect/>
          </a:stretch>
        </p:blipFill>
        <p:spPr>
          <a:xfrm>
            <a:off x="921090" y="1053396"/>
            <a:ext cx="7843092" cy="5201149"/>
          </a:xfrm>
          <a:prstGeom prst="rect">
            <a:avLst/>
          </a:prstGeom>
        </p:spPr>
      </p:pic>
      <p:sp>
        <p:nvSpPr>
          <p:cNvPr id="7" name="CasellaDiTesto 6">
            <a:extLst>
              <a:ext uri="{FF2B5EF4-FFF2-40B4-BE49-F238E27FC236}">
                <a16:creationId xmlns:a16="http://schemas.microsoft.com/office/drawing/2014/main" id="{D62DA5F1-32FF-E74C-BA9F-0469C18EF458}"/>
              </a:ext>
            </a:extLst>
          </p:cNvPr>
          <p:cNvSpPr txBox="1"/>
          <p:nvPr/>
        </p:nvSpPr>
        <p:spPr>
          <a:xfrm>
            <a:off x="9351818" y="1415581"/>
            <a:ext cx="2396837" cy="646331"/>
          </a:xfrm>
          <a:prstGeom prst="rect">
            <a:avLst/>
          </a:prstGeom>
          <a:noFill/>
        </p:spPr>
        <p:txBody>
          <a:bodyPr wrap="square">
            <a:spAutoFit/>
          </a:bodyPr>
          <a:lstStyle/>
          <a:p>
            <a:r>
              <a:rPr lang="it-IT" b="0" i="0" u="none" strike="noStrike" dirty="0">
                <a:solidFill>
                  <a:srgbClr val="222222"/>
                </a:solidFill>
                <a:effectLst/>
                <a:latin typeface="Stencil" panose="040409050D0802020404" pitchFamily="82" charset="0"/>
              </a:rPr>
              <a:t>This is a joke right?</a:t>
            </a:r>
            <a:endParaRPr lang="en-GB" dirty="0">
              <a:latin typeface="Stencil" panose="040409050D0802020404" pitchFamily="82" charset="0"/>
            </a:endParaRPr>
          </a:p>
        </p:txBody>
      </p:sp>
    </p:spTree>
    <p:extLst>
      <p:ext uri="{BB962C8B-B14F-4D97-AF65-F5344CB8AC3E}">
        <p14:creationId xmlns:p14="http://schemas.microsoft.com/office/powerpoint/2010/main" val="29215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a:t>Our team</a:t>
            </a:r>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A5A768-E4F0-0D26-51D3-58020D3305F2}"/>
              </a:ext>
            </a:extLst>
          </p:cNvPr>
          <p:cNvGrpSpPr/>
          <p:nvPr/>
        </p:nvGrpSpPr>
        <p:grpSpPr>
          <a:xfrm>
            <a:off x="1510776" y="3053333"/>
            <a:ext cx="1880123" cy="855065"/>
            <a:chOff x="2171109" y="3053333"/>
            <a:chExt cx="1560843" cy="855065"/>
          </a:xfrm>
        </p:grpSpPr>
        <p:sp>
          <p:nvSpPr>
            <p:cNvPr id="6" name="Titolo 1">
              <a:extLst>
                <a:ext uri="{FF2B5EF4-FFF2-40B4-BE49-F238E27FC236}">
                  <a16:creationId xmlns:a16="http://schemas.microsoft.com/office/drawing/2014/main" id="{E6CFD3FC-9A55-0740-9A9F-3347DB068C29}"/>
                </a:ext>
              </a:extLst>
            </p:cNvPr>
            <p:cNvSpPr txBox="1">
              <a:spLocks/>
            </p:cNvSpPr>
            <p:nvPr/>
          </p:nvSpPr>
          <p:spPr>
            <a:xfrm>
              <a:off x="2171109" y="3053333"/>
              <a:ext cx="156084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err="1"/>
                <a:t>Dimitar</a:t>
              </a:r>
              <a:endParaRPr lang="en-GB" dirty="0"/>
            </a:p>
          </p:txBody>
        </p:sp>
        <p:sp>
          <p:nvSpPr>
            <p:cNvPr id="9" name="CasellaDiTesto 8">
              <a:extLst>
                <a:ext uri="{FF2B5EF4-FFF2-40B4-BE49-F238E27FC236}">
                  <a16:creationId xmlns:a16="http://schemas.microsoft.com/office/drawing/2014/main" id="{FB9F3DA9-D7F8-764A-953A-2FA06E0BE72C}"/>
                </a:ext>
              </a:extLst>
            </p:cNvPr>
            <p:cNvSpPr txBox="1"/>
            <p:nvPr/>
          </p:nvSpPr>
          <p:spPr>
            <a:xfrm>
              <a:off x="2219968" y="3539066"/>
              <a:ext cx="1344241" cy="369332"/>
            </a:xfrm>
            <a:prstGeom prst="rect">
              <a:avLst/>
            </a:prstGeom>
            <a:noFill/>
          </p:spPr>
          <p:txBody>
            <a:bodyPr wrap="square" rtlCol="0">
              <a:spAutoFit/>
            </a:bodyPr>
            <a:lstStyle/>
            <a:p>
              <a:pPr algn="ctr"/>
              <a:r>
                <a:rPr lang="it-IT" dirty="0"/>
                <a:t>Atanasov</a:t>
              </a:r>
            </a:p>
          </p:txBody>
        </p:sp>
      </p:grpSp>
      <p:grpSp>
        <p:nvGrpSpPr>
          <p:cNvPr id="18" name="Group 17">
            <a:extLst>
              <a:ext uri="{FF2B5EF4-FFF2-40B4-BE49-F238E27FC236}">
                <a16:creationId xmlns:a16="http://schemas.microsoft.com/office/drawing/2014/main" id="{C61165BD-05F6-9A5A-2AF0-2789C567AC56}"/>
              </a:ext>
            </a:extLst>
          </p:cNvPr>
          <p:cNvGrpSpPr/>
          <p:nvPr/>
        </p:nvGrpSpPr>
        <p:grpSpPr>
          <a:xfrm>
            <a:off x="6583218" y="3059667"/>
            <a:ext cx="2248491" cy="855065"/>
            <a:chOff x="6568630" y="3053333"/>
            <a:chExt cx="2248491" cy="855065"/>
          </a:xfrm>
        </p:grpSpPr>
        <p:sp>
          <p:nvSpPr>
            <p:cNvPr id="7" name="Titolo 1">
              <a:extLst>
                <a:ext uri="{FF2B5EF4-FFF2-40B4-BE49-F238E27FC236}">
                  <a16:creationId xmlns:a16="http://schemas.microsoft.com/office/drawing/2014/main" id="{911BAC6B-9A05-4644-AD8C-349B9EC74E5F}"/>
                </a:ext>
              </a:extLst>
            </p:cNvPr>
            <p:cNvSpPr txBox="1">
              <a:spLocks/>
            </p:cNvSpPr>
            <p:nvPr/>
          </p:nvSpPr>
          <p:spPr>
            <a:xfrm>
              <a:off x="6568630" y="3053333"/>
              <a:ext cx="224849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Nicholas</a:t>
              </a:r>
            </a:p>
          </p:txBody>
        </p:sp>
        <p:sp>
          <p:nvSpPr>
            <p:cNvPr id="10" name="CasellaDiTesto 9">
              <a:extLst>
                <a:ext uri="{FF2B5EF4-FFF2-40B4-BE49-F238E27FC236}">
                  <a16:creationId xmlns:a16="http://schemas.microsoft.com/office/drawing/2014/main" id="{3113E82E-2B74-1847-897B-1432A7662408}"/>
                </a:ext>
              </a:extLst>
            </p:cNvPr>
            <p:cNvSpPr txBox="1"/>
            <p:nvPr/>
          </p:nvSpPr>
          <p:spPr>
            <a:xfrm>
              <a:off x="6996960" y="3539066"/>
              <a:ext cx="1344241" cy="369332"/>
            </a:xfrm>
            <a:prstGeom prst="rect">
              <a:avLst/>
            </a:prstGeom>
            <a:noFill/>
          </p:spPr>
          <p:txBody>
            <a:bodyPr wrap="square" lIns="91440" tIns="45720" rIns="91440" bIns="45720" rtlCol="0" anchor="t">
              <a:spAutoFit/>
            </a:bodyPr>
            <a:lstStyle/>
            <a:p>
              <a:pPr algn="ctr"/>
              <a:r>
                <a:rPr lang="it-IT" dirty="0"/>
                <a:t>Gusnawan</a:t>
              </a:r>
            </a:p>
          </p:txBody>
        </p:sp>
      </p:grpSp>
      <p:grpSp>
        <p:nvGrpSpPr>
          <p:cNvPr id="17" name="Group 16">
            <a:extLst>
              <a:ext uri="{FF2B5EF4-FFF2-40B4-BE49-F238E27FC236}">
                <a16:creationId xmlns:a16="http://schemas.microsoft.com/office/drawing/2014/main" id="{CF284C6D-7CCB-488B-DAED-4B7B8A757C62}"/>
              </a:ext>
            </a:extLst>
          </p:cNvPr>
          <p:cNvGrpSpPr/>
          <p:nvPr/>
        </p:nvGrpSpPr>
        <p:grpSpPr>
          <a:xfrm>
            <a:off x="3803568" y="3053333"/>
            <a:ext cx="2366981" cy="855065"/>
            <a:chOff x="4912509" y="3053333"/>
            <a:chExt cx="2366981" cy="855065"/>
          </a:xfrm>
        </p:grpSpPr>
        <p:sp>
          <p:nvSpPr>
            <p:cNvPr id="8" name="Titolo 1">
              <a:extLst>
                <a:ext uri="{FF2B5EF4-FFF2-40B4-BE49-F238E27FC236}">
                  <a16:creationId xmlns:a16="http://schemas.microsoft.com/office/drawing/2014/main" id="{CA6C972A-AB17-8F42-9D2C-67D41E407CB1}"/>
                </a:ext>
              </a:extLst>
            </p:cNvPr>
            <p:cNvSpPr txBox="1">
              <a:spLocks/>
            </p:cNvSpPr>
            <p:nvPr/>
          </p:nvSpPr>
          <p:spPr>
            <a:xfrm>
              <a:off x="4912509" y="3053333"/>
              <a:ext cx="236698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GB" dirty="0" err="1"/>
                <a:t>Nadiem</a:t>
              </a:r>
              <a:endParaRPr lang="en-GB" dirty="0"/>
            </a:p>
          </p:txBody>
        </p:sp>
        <p:sp>
          <p:nvSpPr>
            <p:cNvPr id="11" name="CasellaDiTesto 10">
              <a:extLst>
                <a:ext uri="{FF2B5EF4-FFF2-40B4-BE49-F238E27FC236}">
                  <a16:creationId xmlns:a16="http://schemas.microsoft.com/office/drawing/2014/main" id="{E70D1AAD-328C-1B48-9E49-A0557CF916C9}"/>
                </a:ext>
              </a:extLst>
            </p:cNvPr>
            <p:cNvSpPr txBox="1"/>
            <p:nvPr/>
          </p:nvSpPr>
          <p:spPr>
            <a:xfrm>
              <a:off x="5388072" y="3539066"/>
              <a:ext cx="1344241" cy="369332"/>
            </a:xfrm>
            <a:prstGeom prst="rect">
              <a:avLst/>
            </a:prstGeom>
            <a:noFill/>
          </p:spPr>
          <p:txBody>
            <a:bodyPr wrap="square" rtlCol="0">
              <a:spAutoFit/>
            </a:bodyPr>
            <a:lstStyle/>
            <a:p>
              <a:pPr algn="ctr"/>
              <a:r>
                <a:rPr lang="it-IT" dirty="0"/>
                <a:t>Baloum</a:t>
              </a:r>
            </a:p>
          </p:txBody>
        </p:sp>
      </p:grpSp>
      <p:grpSp>
        <p:nvGrpSpPr>
          <p:cNvPr id="19" name="Group 18">
            <a:extLst>
              <a:ext uri="{FF2B5EF4-FFF2-40B4-BE49-F238E27FC236}">
                <a16:creationId xmlns:a16="http://schemas.microsoft.com/office/drawing/2014/main" id="{E34E3991-55AD-AC0A-7168-3816DFA5A424}"/>
              </a:ext>
            </a:extLst>
          </p:cNvPr>
          <p:cNvGrpSpPr/>
          <p:nvPr/>
        </p:nvGrpSpPr>
        <p:grpSpPr>
          <a:xfrm>
            <a:off x="9672708" y="3059667"/>
            <a:ext cx="1820271" cy="855065"/>
            <a:chOff x="9714789" y="3053333"/>
            <a:chExt cx="1820271" cy="855065"/>
          </a:xfrm>
        </p:grpSpPr>
        <p:sp>
          <p:nvSpPr>
            <p:cNvPr id="13" name="Titolo 1">
              <a:extLst>
                <a:ext uri="{FF2B5EF4-FFF2-40B4-BE49-F238E27FC236}">
                  <a16:creationId xmlns:a16="http://schemas.microsoft.com/office/drawing/2014/main" id="{A2E9723A-73B7-B618-3072-7C8353E43B66}"/>
                </a:ext>
              </a:extLst>
            </p:cNvPr>
            <p:cNvSpPr txBox="1">
              <a:spLocks/>
            </p:cNvSpPr>
            <p:nvPr/>
          </p:nvSpPr>
          <p:spPr>
            <a:xfrm>
              <a:off x="9714789" y="3053333"/>
              <a:ext cx="1820271"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Ruben</a:t>
              </a:r>
            </a:p>
          </p:txBody>
        </p:sp>
        <p:sp>
          <p:nvSpPr>
            <p:cNvPr id="14" name="CasellaDiTesto 9">
              <a:extLst>
                <a:ext uri="{FF2B5EF4-FFF2-40B4-BE49-F238E27FC236}">
                  <a16:creationId xmlns:a16="http://schemas.microsoft.com/office/drawing/2014/main" id="{F7CB3415-A063-F802-D612-8D3C695FC116}"/>
                </a:ext>
              </a:extLst>
            </p:cNvPr>
            <p:cNvSpPr txBox="1"/>
            <p:nvPr/>
          </p:nvSpPr>
          <p:spPr>
            <a:xfrm>
              <a:off x="9796718" y="3539066"/>
              <a:ext cx="1344241" cy="369332"/>
            </a:xfrm>
            <a:prstGeom prst="rect">
              <a:avLst/>
            </a:prstGeom>
            <a:noFill/>
          </p:spPr>
          <p:txBody>
            <a:bodyPr wrap="square" lIns="91440" tIns="45720" rIns="91440" bIns="45720" rtlCol="0" anchor="t">
              <a:spAutoFit/>
            </a:bodyPr>
            <a:lstStyle/>
            <a:p>
              <a:pPr algn="ctr"/>
              <a:r>
                <a:rPr lang="it-IT" dirty="0"/>
                <a:t>Bekema</a:t>
              </a:r>
            </a:p>
          </p:txBody>
        </p:sp>
      </p:grpSp>
    </p:spTree>
    <p:extLst>
      <p:ext uri="{BB962C8B-B14F-4D97-AF65-F5344CB8AC3E}">
        <p14:creationId xmlns:p14="http://schemas.microsoft.com/office/powerpoint/2010/main" val="33400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CA5EAB9D-6F40-74F2-9472-173D6A2B7264}"/>
              </a:ext>
            </a:extLst>
          </p:cNvPr>
          <p:cNvSpPr txBox="1">
            <a:spLocks/>
          </p:cNvSpPr>
          <p:nvPr/>
        </p:nvSpPr>
        <p:spPr>
          <a:xfrm>
            <a:off x="1367885" y="3053333"/>
            <a:ext cx="23286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Tradition</a:t>
            </a:r>
          </a:p>
        </p:txBody>
      </p:sp>
      <p:cxnSp>
        <p:nvCxnSpPr>
          <p:cNvPr id="5" name="Connettore 1 3">
            <a:extLst>
              <a:ext uri="{FF2B5EF4-FFF2-40B4-BE49-F238E27FC236}">
                <a16:creationId xmlns:a16="http://schemas.microsoft.com/office/drawing/2014/main" id="{5EA377D9-4A99-3B70-CF90-606149AEAF0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onnettore 1 4">
            <a:extLst>
              <a:ext uri="{FF2B5EF4-FFF2-40B4-BE49-F238E27FC236}">
                <a16:creationId xmlns:a16="http://schemas.microsoft.com/office/drawing/2014/main" id="{7E9A5713-A9AD-8F90-A33E-A95FCBDD53B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olo 1">
            <a:extLst>
              <a:ext uri="{FF2B5EF4-FFF2-40B4-BE49-F238E27FC236}">
                <a16:creationId xmlns:a16="http://schemas.microsoft.com/office/drawing/2014/main" id="{9AA7DAFA-D12B-EC6F-F17F-4C06C9A4955A}"/>
              </a:ext>
            </a:extLst>
          </p:cNvPr>
          <p:cNvSpPr txBox="1">
            <a:spLocks/>
          </p:cNvSpPr>
          <p:nvPr/>
        </p:nvSpPr>
        <p:spPr>
          <a:xfrm>
            <a:off x="3867151" y="3053330"/>
            <a:ext cx="677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a:t>
            </a:r>
          </a:p>
        </p:txBody>
      </p:sp>
      <p:sp>
        <p:nvSpPr>
          <p:cNvPr id="11" name="Titolo 1">
            <a:extLst>
              <a:ext uri="{FF2B5EF4-FFF2-40B4-BE49-F238E27FC236}">
                <a16:creationId xmlns:a16="http://schemas.microsoft.com/office/drawing/2014/main" id="{35E1067D-AE03-AD79-9598-9365924177BB}"/>
              </a:ext>
            </a:extLst>
          </p:cNvPr>
          <p:cNvSpPr txBox="1">
            <a:spLocks/>
          </p:cNvSpPr>
          <p:nvPr/>
        </p:nvSpPr>
        <p:spPr>
          <a:xfrm>
            <a:off x="4700779" y="3053333"/>
            <a:ext cx="2836672" cy="751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TECHNOLOGY</a:t>
            </a:r>
          </a:p>
        </p:txBody>
      </p:sp>
      <p:sp>
        <p:nvSpPr>
          <p:cNvPr id="13" name="Titolo 1">
            <a:extLst>
              <a:ext uri="{FF2B5EF4-FFF2-40B4-BE49-F238E27FC236}">
                <a16:creationId xmlns:a16="http://schemas.microsoft.com/office/drawing/2014/main" id="{70FD19A8-7BFA-D3EB-953A-BD388CD0CC4A}"/>
              </a:ext>
            </a:extLst>
          </p:cNvPr>
          <p:cNvSpPr txBox="1">
            <a:spLocks/>
          </p:cNvSpPr>
          <p:nvPr/>
        </p:nvSpPr>
        <p:spPr>
          <a:xfrm>
            <a:off x="8220457" y="3053330"/>
            <a:ext cx="1850301" cy="74858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SUCCESS</a:t>
            </a:r>
          </a:p>
        </p:txBody>
      </p:sp>
      <p:sp>
        <p:nvSpPr>
          <p:cNvPr id="15" name="Titolo 1">
            <a:extLst>
              <a:ext uri="{FF2B5EF4-FFF2-40B4-BE49-F238E27FC236}">
                <a16:creationId xmlns:a16="http://schemas.microsoft.com/office/drawing/2014/main" id="{9F09CF34-072F-C31C-304F-2E2FDC21D57E}"/>
              </a:ext>
            </a:extLst>
          </p:cNvPr>
          <p:cNvSpPr txBox="1">
            <a:spLocks/>
          </p:cNvSpPr>
          <p:nvPr/>
        </p:nvSpPr>
        <p:spPr>
          <a:xfrm>
            <a:off x="7539229" y="3053330"/>
            <a:ext cx="677672" cy="75133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a:ea typeface="+mj-lt"/>
                <a:cs typeface="+mj-lt"/>
              </a:rPr>
              <a:t>=</a:t>
            </a:r>
            <a:endParaRPr lang="it-IT"/>
          </a:p>
        </p:txBody>
      </p:sp>
    </p:spTree>
    <p:extLst>
      <p:ext uri="{BB962C8B-B14F-4D97-AF65-F5344CB8AC3E}">
        <p14:creationId xmlns:p14="http://schemas.microsoft.com/office/powerpoint/2010/main" val="17299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t>MARIO's PIZZERIA: HOW DID IT WORK?</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972303CC-4715-1643-8567-D91DAB7E2765}"/>
              </a:ext>
            </a:extLst>
          </p:cNvPr>
          <p:cNvSpPr/>
          <p:nvPr/>
        </p:nvSpPr>
        <p:spPr>
          <a:xfrm>
            <a:off x="1338470"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a:t>
            </a:r>
          </a:p>
        </p:txBody>
      </p:sp>
      <p:sp>
        <p:nvSpPr>
          <p:cNvPr id="6" name="CasellaDiTesto 5">
            <a:extLst>
              <a:ext uri="{FF2B5EF4-FFF2-40B4-BE49-F238E27FC236}">
                <a16:creationId xmlns:a16="http://schemas.microsoft.com/office/drawing/2014/main" id="{73074796-B783-1C47-8FB9-4C90119CAD52}"/>
              </a:ext>
            </a:extLst>
          </p:cNvPr>
          <p:cNvSpPr txBox="1"/>
          <p:nvPr/>
        </p:nvSpPr>
        <p:spPr>
          <a:xfrm>
            <a:off x="940904" y="2716695"/>
            <a:ext cx="1192696" cy="646331"/>
          </a:xfrm>
          <a:prstGeom prst="rect">
            <a:avLst/>
          </a:prstGeom>
          <a:noFill/>
        </p:spPr>
        <p:txBody>
          <a:bodyPr wrap="square" rtlCol="0">
            <a:spAutoFit/>
          </a:bodyPr>
          <a:lstStyle/>
          <a:p>
            <a:pPr algn="ctr"/>
            <a:r>
              <a:rPr lang="it-IT" noProof="1"/>
              <a:t>customer arrives</a:t>
            </a:r>
          </a:p>
        </p:txBody>
      </p:sp>
      <p:sp>
        <p:nvSpPr>
          <p:cNvPr id="7" name="Ovale 6">
            <a:extLst>
              <a:ext uri="{FF2B5EF4-FFF2-40B4-BE49-F238E27FC236}">
                <a16:creationId xmlns:a16="http://schemas.microsoft.com/office/drawing/2014/main" id="{5D6A8B3D-5369-1543-AF27-230A34EB404C}"/>
              </a:ext>
            </a:extLst>
          </p:cNvPr>
          <p:cNvSpPr/>
          <p:nvPr/>
        </p:nvSpPr>
        <p:spPr>
          <a:xfrm>
            <a:off x="3153839" y="2319130"/>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2</a:t>
            </a:r>
          </a:p>
        </p:txBody>
      </p:sp>
      <p:sp>
        <p:nvSpPr>
          <p:cNvPr id="8" name="CasellaDiTesto 7">
            <a:extLst>
              <a:ext uri="{FF2B5EF4-FFF2-40B4-BE49-F238E27FC236}">
                <a16:creationId xmlns:a16="http://schemas.microsoft.com/office/drawing/2014/main" id="{1B95DE20-D056-E947-92FE-2D59F33A45AA}"/>
              </a:ext>
            </a:extLst>
          </p:cNvPr>
          <p:cNvSpPr txBox="1"/>
          <p:nvPr/>
        </p:nvSpPr>
        <p:spPr>
          <a:xfrm>
            <a:off x="2680500" y="2741876"/>
            <a:ext cx="1344241" cy="646331"/>
          </a:xfrm>
          <a:prstGeom prst="rect">
            <a:avLst/>
          </a:prstGeom>
          <a:noFill/>
        </p:spPr>
        <p:txBody>
          <a:bodyPr wrap="square" rtlCol="0">
            <a:spAutoFit/>
          </a:bodyPr>
          <a:lstStyle/>
          <a:p>
            <a:pPr algn="ctr"/>
            <a:r>
              <a:rPr lang="it-IT" noProof="1"/>
              <a:t>cashier takes order</a:t>
            </a:r>
          </a:p>
        </p:txBody>
      </p:sp>
      <p:cxnSp>
        <p:nvCxnSpPr>
          <p:cNvPr id="10" name="Connettore 1 9">
            <a:extLst>
              <a:ext uri="{FF2B5EF4-FFF2-40B4-BE49-F238E27FC236}">
                <a16:creationId xmlns:a16="http://schemas.microsoft.com/office/drawing/2014/main" id="{718E5B23-2D17-A04F-A12C-365758487906}"/>
              </a:ext>
            </a:extLst>
          </p:cNvPr>
          <p:cNvCxnSpPr>
            <a:cxnSpLocks/>
            <a:stCxn id="5" idx="6"/>
            <a:endCxn id="7" idx="2"/>
          </p:cNvCxnSpPr>
          <p:nvPr/>
        </p:nvCxnSpPr>
        <p:spPr>
          <a:xfrm>
            <a:off x="1736035" y="2517913"/>
            <a:ext cx="1417804"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017FFD52-2200-2B4A-8FEE-AAB431FE14AF}"/>
              </a:ext>
            </a:extLst>
          </p:cNvPr>
          <p:cNvSpPr/>
          <p:nvPr/>
        </p:nvSpPr>
        <p:spPr>
          <a:xfrm>
            <a:off x="5044980" y="2320487"/>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3</a:t>
            </a:r>
          </a:p>
        </p:txBody>
      </p:sp>
      <p:sp>
        <p:nvSpPr>
          <p:cNvPr id="12" name="CasellaDiTesto 11">
            <a:extLst>
              <a:ext uri="{FF2B5EF4-FFF2-40B4-BE49-F238E27FC236}">
                <a16:creationId xmlns:a16="http://schemas.microsoft.com/office/drawing/2014/main" id="{1FD461BC-AAC7-FB49-8599-17482C78A151}"/>
              </a:ext>
            </a:extLst>
          </p:cNvPr>
          <p:cNvSpPr txBox="1"/>
          <p:nvPr/>
        </p:nvSpPr>
        <p:spPr>
          <a:xfrm>
            <a:off x="4571641" y="2743233"/>
            <a:ext cx="1344241" cy="646331"/>
          </a:xfrm>
          <a:prstGeom prst="rect">
            <a:avLst/>
          </a:prstGeom>
          <a:noFill/>
        </p:spPr>
        <p:txBody>
          <a:bodyPr wrap="square" rtlCol="0">
            <a:spAutoFit/>
          </a:bodyPr>
          <a:lstStyle/>
          <a:p>
            <a:pPr algn="ctr"/>
            <a:r>
              <a:rPr lang="it-IT" noProof="1"/>
              <a:t>cashier shouts order</a:t>
            </a:r>
          </a:p>
        </p:txBody>
      </p:sp>
      <p:cxnSp>
        <p:nvCxnSpPr>
          <p:cNvPr id="13" name="Connettore 1 12">
            <a:extLst>
              <a:ext uri="{FF2B5EF4-FFF2-40B4-BE49-F238E27FC236}">
                <a16:creationId xmlns:a16="http://schemas.microsoft.com/office/drawing/2014/main" id="{E63906E4-8E13-114C-BFB8-57958EF7D0DE}"/>
              </a:ext>
            </a:extLst>
          </p:cNvPr>
          <p:cNvCxnSpPr>
            <a:cxnSpLocks/>
            <a:stCxn id="7" idx="6"/>
            <a:endCxn id="11" idx="2"/>
          </p:cNvCxnSpPr>
          <p:nvPr/>
        </p:nvCxnSpPr>
        <p:spPr>
          <a:xfrm>
            <a:off x="3551404" y="2517913"/>
            <a:ext cx="1493576" cy="135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Ovale 15">
            <a:extLst>
              <a:ext uri="{FF2B5EF4-FFF2-40B4-BE49-F238E27FC236}">
                <a16:creationId xmlns:a16="http://schemas.microsoft.com/office/drawing/2014/main" id="{448800CF-74C7-934C-9859-42A19D414480}"/>
              </a:ext>
            </a:extLst>
          </p:cNvPr>
          <p:cNvSpPr/>
          <p:nvPr/>
        </p:nvSpPr>
        <p:spPr>
          <a:xfrm>
            <a:off x="6936121"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4</a:t>
            </a:r>
          </a:p>
        </p:txBody>
      </p:sp>
      <p:sp>
        <p:nvSpPr>
          <p:cNvPr id="17" name="CasellaDiTesto 16">
            <a:extLst>
              <a:ext uri="{FF2B5EF4-FFF2-40B4-BE49-F238E27FC236}">
                <a16:creationId xmlns:a16="http://schemas.microsoft.com/office/drawing/2014/main" id="{BDED890E-A059-7645-B877-C7153A791A46}"/>
              </a:ext>
            </a:extLst>
          </p:cNvPr>
          <p:cNvSpPr txBox="1"/>
          <p:nvPr/>
        </p:nvSpPr>
        <p:spPr>
          <a:xfrm>
            <a:off x="6462782" y="2753610"/>
            <a:ext cx="1344241" cy="646331"/>
          </a:xfrm>
          <a:prstGeom prst="rect">
            <a:avLst/>
          </a:prstGeom>
          <a:noFill/>
        </p:spPr>
        <p:txBody>
          <a:bodyPr wrap="square" rtlCol="0">
            <a:spAutoFit/>
          </a:bodyPr>
          <a:lstStyle/>
          <a:p>
            <a:pPr algn="ctr"/>
            <a:r>
              <a:rPr lang="it-IT" noProof="1"/>
              <a:t>cooker writes order</a:t>
            </a:r>
          </a:p>
        </p:txBody>
      </p:sp>
      <p:cxnSp>
        <p:nvCxnSpPr>
          <p:cNvPr id="18" name="Connettore 1 17">
            <a:extLst>
              <a:ext uri="{FF2B5EF4-FFF2-40B4-BE49-F238E27FC236}">
                <a16:creationId xmlns:a16="http://schemas.microsoft.com/office/drawing/2014/main" id="{926B4A68-0108-5848-8D14-BACFFE0B0B27}"/>
              </a:ext>
            </a:extLst>
          </p:cNvPr>
          <p:cNvCxnSpPr>
            <a:cxnSpLocks/>
            <a:stCxn id="11" idx="6"/>
            <a:endCxn id="16" idx="2"/>
          </p:cNvCxnSpPr>
          <p:nvPr/>
        </p:nvCxnSpPr>
        <p:spPr>
          <a:xfrm>
            <a:off x="5442545" y="2519270"/>
            <a:ext cx="1493576" cy="1037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1D40096B-DCBB-8B42-B59C-434E95BBD2E6}"/>
              </a:ext>
            </a:extLst>
          </p:cNvPr>
          <p:cNvSpPr/>
          <p:nvPr/>
        </p:nvSpPr>
        <p:spPr>
          <a:xfrm>
            <a:off x="8827262" y="233086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5</a:t>
            </a:r>
          </a:p>
        </p:txBody>
      </p:sp>
      <p:sp>
        <p:nvSpPr>
          <p:cNvPr id="22" name="CasellaDiTesto 21">
            <a:extLst>
              <a:ext uri="{FF2B5EF4-FFF2-40B4-BE49-F238E27FC236}">
                <a16:creationId xmlns:a16="http://schemas.microsoft.com/office/drawing/2014/main" id="{E5EBD6A6-10A9-4D46-B388-C2136D0FDDF5}"/>
              </a:ext>
            </a:extLst>
          </p:cNvPr>
          <p:cNvSpPr txBox="1"/>
          <p:nvPr/>
        </p:nvSpPr>
        <p:spPr>
          <a:xfrm>
            <a:off x="8353923" y="2753610"/>
            <a:ext cx="1344241" cy="646331"/>
          </a:xfrm>
          <a:prstGeom prst="rect">
            <a:avLst/>
          </a:prstGeom>
          <a:noFill/>
        </p:spPr>
        <p:txBody>
          <a:bodyPr wrap="square" rtlCol="0">
            <a:spAutoFit/>
          </a:bodyPr>
          <a:lstStyle/>
          <a:p>
            <a:pPr algn="ctr"/>
            <a:r>
              <a:rPr lang="it-IT" noProof="1"/>
              <a:t>cooker starts cooking</a:t>
            </a:r>
          </a:p>
        </p:txBody>
      </p:sp>
      <p:cxnSp>
        <p:nvCxnSpPr>
          <p:cNvPr id="23" name="Connettore 1 22">
            <a:extLst>
              <a:ext uri="{FF2B5EF4-FFF2-40B4-BE49-F238E27FC236}">
                <a16:creationId xmlns:a16="http://schemas.microsoft.com/office/drawing/2014/main" id="{88A16875-117C-614B-BD37-D6638F67DB42}"/>
              </a:ext>
            </a:extLst>
          </p:cNvPr>
          <p:cNvCxnSpPr>
            <a:cxnSpLocks/>
            <a:stCxn id="16" idx="6"/>
            <a:endCxn id="21" idx="2"/>
          </p:cNvCxnSpPr>
          <p:nvPr/>
        </p:nvCxnSpPr>
        <p:spPr>
          <a:xfrm>
            <a:off x="7333686" y="2529647"/>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Arco 25">
            <a:extLst>
              <a:ext uri="{FF2B5EF4-FFF2-40B4-BE49-F238E27FC236}">
                <a16:creationId xmlns:a16="http://schemas.microsoft.com/office/drawing/2014/main" id="{570609BB-25BB-4B45-BB1A-B070B39F9575}"/>
              </a:ext>
            </a:extLst>
          </p:cNvPr>
          <p:cNvSpPr/>
          <p:nvPr/>
        </p:nvSpPr>
        <p:spPr>
          <a:xfrm>
            <a:off x="7591843" y="2524458"/>
            <a:ext cx="3349779" cy="1999688"/>
          </a:xfrm>
          <a:prstGeom prst="arc">
            <a:avLst>
              <a:gd name="adj1" fmla="val 16200000"/>
              <a:gd name="adj2" fmla="val 5380994"/>
            </a:avLst>
          </a:prstGeom>
          <a:ln w="158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noProof="1"/>
          </a:p>
        </p:txBody>
      </p:sp>
      <p:sp>
        <p:nvSpPr>
          <p:cNvPr id="27" name="Ovale 26">
            <a:extLst>
              <a:ext uri="{FF2B5EF4-FFF2-40B4-BE49-F238E27FC236}">
                <a16:creationId xmlns:a16="http://schemas.microsoft.com/office/drawing/2014/main" id="{39BDEC98-0A51-0047-A7AE-E38336663745}"/>
              </a:ext>
            </a:extLst>
          </p:cNvPr>
          <p:cNvSpPr/>
          <p:nvPr/>
        </p:nvSpPr>
        <p:spPr>
          <a:xfrm>
            <a:off x="8827262"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6</a:t>
            </a:r>
          </a:p>
        </p:txBody>
      </p:sp>
      <p:sp>
        <p:nvSpPr>
          <p:cNvPr id="28" name="CasellaDiTesto 27">
            <a:extLst>
              <a:ext uri="{FF2B5EF4-FFF2-40B4-BE49-F238E27FC236}">
                <a16:creationId xmlns:a16="http://schemas.microsoft.com/office/drawing/2014/main" id="{C29D8A34-164C-2C4C-8EB5-2BFBBBAC5A73}"/>
              </a:ext>
            </a:extLst>
          </p:cNvPr>
          <p:cNvSpPr txBox="1"/>
          <p:nvPr/>
        </p:nvSpPr>
        <p:spPr>
          <a:xfrm>
            <a:off x="8353923" y="4717740"/>
            <a:ext cx="1344241" cy="646331"/>
          </a:xfrm>
          <a:prstGeom prst="rect">
            <a:avLst/>
          </a:prstGeom>
          <a:noFill/>
        </p:spPr>
        <p:txBody>
          <a:bodyPr wrap="square" rtlCol="0">
            <a:spAutoFit/>
          </a:bodyPr>
          <a:lstStyle/>
          <a:p>
            <a:pPr algn="ctr"/>
            <a:r>
              <a:rPr lang="it-IT" noProof="1"/>
              <a:t>pizza is ready</a:t>
            </a:r>
          </a:p>
        </p:txBody>
      </p:sp>
      <p:sp>
        <p:nvSpPr>
          <p:cNvPr id="29" name="Ovale 28">
            <a:extLst>
              <a:ext uri="{FF2B5EF4-FFF2-40B4-BE49-F238E27FC236}">
                <a16:creationId xmlns:a16="http://schemas.microsoft.com/office/drawing/2014/main" id="{BA5CC7B5-2B0D-584F-B546-1CCC1D05E4CD}"/>
              </a:ext>
            </a:extLst>
          </p:cNvPr>
          <p:cNvSpPr/>
          <p:nvPr/>
        </p:nvSpPr>
        <p:spPr>
          <a:xfrm>
            <a:off x="6936121"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7</a:t>
            </a:r>
          </a:p>
        </p:txBody>
      </p:sp>
      <p:sp>
        <p:nvSpPr>
          <p:cNvPr id="30" name="CasellaDiTesto 29">
            <a:extLst>
              <a:ext uri="{FF2B5EF4-FFF2-40B4-BE49-F238E27FC236}">
                <a16:creationId xmlns:a16="http://schemas.microsoft.com/office/drawing/2014/main" id="{22DCBFEE-6FD0-104B-BDE5-6CB70E839611}"/>
              </a:ext>
            </a:extLst>
          </p:cNvPr>
          <p:cNvSpPr txBox="1"/>
          <p:nvPr/>
        </p:nvSpPr>
        <p:spPr>
          <a:xfrm>
            <a:off x="6462782" y="4717740"/>
            <a:ext cx="1344241" cy="646331"/>
          </a:xfrm>
          <a:prstGeom prst="rect">
            <a:avLst/>
          </a:prstGeom>
          <a:noFill/>
        </p:spPr>
        <p:txBody>
          <a:bodyPr wrap="square" rtlCol="0">
            <a:spAutoFit/>
          </a:bodyPr>
          <a:lstStyle/>
          <a:p>
            <a:pPr algn="ctr"/>
            <a:r>
              <a:rPr lang="it-IT" noProof="1"/>
              <a:t>cooker rings bell</a:t>
            </a:r>
          </a:p>
        </p:txBody>
      </p:sp>
      <p:sp>
        <p:nvSpPr>
          <p:cNvPr id="31" name="Ovale 30">
            <a:extLst>
              <a:ext uri="{FF2B5EF4-FFF2-40B4-BE49-F238E27FC236}">
                <a16:creationId xmlns:a16="http://schemas.microsoft.com/office/drawing/2014/main" id="{DD5970B7-C6E4-E344-8436-26D056B03AA5}"/>
              </a:ext>
            </a:extLst>
          </p:cNvPr>
          <p:cNvSpPr/>
          <p:nvPr/>
        </p:nvSpPr>
        <p:spPr>
          <a:xfrm>
            <a:off x="5044980"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8</a:t>
            </a:r>
          </a:p>
        </p:txBody>
      </p:sp>
      <p:sp>
        <p:nvSpPr>
          <p:cNvPr id="32" name="CasellaDiTesto 31">
            <a:extLst>
              <a:ext uri="{FF2B5EF4-FFF2-40B4-BE49-F238E27FC236}">
                <a16:creationId xmlns:a16="http://schemas.microsoft.com/office/drawing/2014/main" id="{66424F6C-E8E3-0243-A4B7-01556EC82BB5}"/>
              </a:ext>
            </a:extLst>
          </p:cNvPr>
          <p:cNvSpPr txBox="1"/>
          <p:nvPr/>
        </p:nvSpPr>
        <p:spPr>
          <a:xfrm>
            <a:off x="4571641" y="4717740"/>
            <a:ext cx="1344241" cy="646331"/>
          </a:xfrm>
          <a:prstGeom prst="rect">
            <a:avLst/>
          </a:prstGeom>
          <a:noFill/>
        </p:spPr>
        <p:txBody>
          <a:bodyPr wrap="square" rtlCol="0">
            <a:spAutoFit/>
          </a:bodyPr>
          <a:lstStyle/>
          <a:p>
            <a:pPr algn="ctr"/>
            <a:r>
              <a:rPr lang="it-IT" noProof="1"/>
              <a:t>cashier takes pizza</a:t>
            </a:r>
          </a:p>
        </p:txBody>
      </p:sp>
      <p:sp>
        <p:nvSpPr>
          <p:cNvPr id="33" name="Ovale 32">
            <a:extLst>
              <a:ext uri="{FF2B5EF4-FFF2-40B4-BE49-F238E27FC236}">
                <a16:creationId xmlns:a16="http://schemas.microsoft.com/office/drawing/2014/main" id="{6D015518-BC19-7243-842A-2178847CC406}"/>
              </a:ext>
            </a:extLst>
          </p:cNvPr>
          <p:cNvSpPr/>
          <p:nvPr/>
        </p:nvSpPr>
        <p:spPr>
          <a:xfrm>
            <a:off x="3153839" y="4294994"/>
            <a:ext cx="397565" cy="39756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9</a:t>
            </a:r>
          </a:p>
        </p:txBody>
      </p:sp>
      <p:sp>
        <p:nvSpPr>
          <p:cNvPr id="34" name="CasellaDiTesto 33">
            <a:extLst>
              <a:ext uri="{FF2B5EF4-FFF2-40B4-BE49-F238E27FC236}">
                <a16:creationId xmlns:a16="http://schemas.microsoft.com/office/drawing/2014/main" id="{5939B953-A718-A749-A1B7-41E9045ECEBB}"/>
              </a:ext>
            </a:extLst>
          </p:cNvPr>
          <p:cNvSpPr txBox="1"/>
          <p:nvPr/>
        </p:nvSpPr>
        <p:spPr>
          <a:xfrm>
            <a:off x="2680500" y="4717740"/>
            <a:ext cx="1344241" cy="646331"/>
          </a:xfrm>
          <a:prstGeom prst="rect">
            <a:avLst/>
          </a:prstGeom>
          <a:noFill/>
        </p:spPr>
        <p:txBody>
          <a:bodyPr wrap="square" rtlCol="0">
            <a:spAutoFit/>
          </a:bodyPr>
          <a:lstStyle/>
          <a:p>
            <a:pPr algn="ctr"/>
            <a:r>
              <a:rPr lang="it-IT" noProof="1"/>
              <a:t>cashier serves pizza</a:t>
            </a:r>
          </a:p>
        </p:txBody>
      </p:sp>
      <p:sp>
        <p:nvSpPr>
          <p:cNvPr id="35" name="Ovale 34">
            <a:extLst>
              <a:ext uri="{FF2B5EF4-FFF2-40B4-BE49-F238E27FC236}">
                <a16:creationId xmlns:a16="http://schemas.microsoft.com/office/drawing/2014/main" id="{416EB17E-83E7-7444-A614-6E8FBF8E3EA7}"/>
              </a:ext>
            </a:extLst>
          </p:cNvPr>
          <p:cNvSpPr/>
          <p:nvPr/>
        </p:nvSpPr>
        <p:spPr>
          <a:xfrm>
            <a:off x="1178626" y="4150852"/>
            <a:ext cx="678855" cy="678855"/>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noProof="1"/>
              <a:t>10</a:t>
            </a:r>
          </a:p>
        </p:txBody>
      </p:sp>
      <p:sp>
        <p:nvSpPr>
          <p:cNvPr id="36" name="CasellaDiTesto 35">
            <a:extLst>
              <a:ext uri="{FF2B5EF4-FFF2-40B4-BE49-F238E27FC236}">
                <a16:creationId xmlns:a16="http://schemas.microsoft.com/office/drawing/2014/main" id="{964EB6E1-5086-904B-B410-D8A11A4CFDC3}"/>
              </a:ext>
            </a:extLst>
          </p:cNvPr>
          <p:cNvSpPr txBox="1"/>
          <p:nvPr/>
        </p:nvSpPr>
        <p:spPr>
          <a:xfrm>
            <a:off x="847497" y="4916606"/>
            <a:ext cx="1344241" cy="646331"/>
          </a:xfrm>
          <a:prstGeom prst="rect">
            <a:avLst/>
          </a:prstGeom>
          <a:noFill/>
        </p:spPr>
        <p:txBody>
          <a:bodyPr wrap="square" rtlCol="0">
            <a:spAutoFit/>
          </a:bodyPr>
          <a:lstStyle/>
          <a:p>
            <a:pPr algn="ctr"/>
            <a:r>
              <a:rPr lang="it-IT" noProof="1"/>
              <a:t>customer eats pizza</a:t>
            </a:r>
          </a:p>
        </p:txBody>
      </p:sp>
      <p:cxnSp>
        <p:nvCxnSpPr>
          <p:cNvPr id="37" name="Connettore 1 36">
            <a:extLst>
              <a:ext uri="{FF2B5EF4-FFF2-40B4-BE49-F238E27FC236}">
                <a16:creationId xmlns:a16="http://schemas.microsoft.com/office/drawing/2014/main" id="{162F6717-BA50-BD40-B211-CB03A63CB112}"/>
              </a:ext>
            </a:extLst>
          </p:cNvPr>
          <p:cNvCxnSpPr>
            <a:cxnSpLocks/>
          </p:cNvCxnSpPr>
          <p:nvPr/>
        </p:nvCxnSpPr>
        <p:spPr>
          <a:xfrm>
            <a:off x="7333686" y="453072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A02F844D-EA11-BB40-BC01-CF18F4D47187}"/>
              </a:ext>
            </a:extLst>
          </p:cNvPr>
          <p:cNvCxnSpPr>
            <a:cxnSpLocks/>
          </p:cNvCxnSpPr>
          <p:nvPr/>
        </p:nvCxnSpPr>
        <p:spPr>
          <a:xfrm>
            <a:off x="5442545" y="4493776"/>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C2AF732C-CCD9-7548-B034-7E182409A3FB}"/>
              </a:ext>
            </a:extLst>
          </p:cNvPr>
          <p:cNvCxnSpPr>
            <a:cxnSpLocks/>
          </p:cNvCxnSpPr>
          <p:nvPr/>
        </p:nvCxnSpPr>
        <p:spPr>
          <a:xfrm>
            <a:off x="3489819" y="4483285"/>
            <a:ext cx="1493576"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385B6D17-5AAD-E946-B70B-4DF01E420722}"/>
              </a:ext>
            </a:extLst>
          </p:cNvPr>
          <p:cNvCxnSpPr>
            <a:cxnSpLocks/>
            <a:stCxn id="35" idx="6"/>
            <a:endCxn id="33" idx="2"/>
          </p:cNvCxnSpPr>
          <p:nvPr/>
        </p:nvCxnSpPr>
        <p:spPr>
          <a:xfrm>
            <a:off x="1857481" y="4490280"/>
            <a:ext cx="1296358" cy="349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3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500"/>
                                        <p:tgtEl>
                                          <p:spTgt spid="11"/>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trips(downRight)">
                                      <p:cBhvr>
                                        <p:cTn id="29" dur="500"/>
                                        <p:tgtEl>
                                          <p:spTgt spid="12"/>
                                        </p:tgtEl>
                                      </p:cBhvr>
                                    </p:animEffect>
                                  </p:childTnLst>
                                </p:cTn>
                              </p:par>
                              <p:par>
                                <p:cTn id="30" presetID="18" presetClass="entr" presetSubtype="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strips(downRight)">
                                      <p:cBhvr>
                                        <p:cTn id="37" dur="500"/>
                                        <p:tgtEl>
                                          <p:spTgt spid="16"/>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trips(downRight)">
                                      <p:cBhvr>
                                        <p:cTn id="40" dur="500"/>
                                        <p:tgtEl>
                                          <p:spTgt spid="17"/>
                                        </p:tgtEl>
                                      </p:cBhvr>
                                    </p:animEffect>
                                  </p:childTnLst>
                                </p:cTn>
                              </p:par>
                              <p:par>
                                <p:cTn id="41" presetID="18" presetClass="entr" presetSubtype="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Righ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Right)">
                                      <p:cBhvr>
                                        <p:cTn id="48" dur="500"/>
                                        <p:tgtEl>
                                          <p:spTgt spid="21"/>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Right)">
                                      <p:cBhvr>
                                        <p:cTn id="51" dur="500"/>
                                        <p:tgtEl>
                                          <p:spTgt spid="22"/>
                                        </p:tgtEl>
                                      </p:cBhvr>
                                    </p:animEffect>
                                  </p:childTnLst>
                                </p:cTn>
                              </p:par>
                              <p:par>
                                <p:cTn id="52" presetID="18" presetClass="entr" presetSubtype="6"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Righ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strips(downLeft)">
                                      <p:cBhvr>
                                        <p:cTn id="62" dur="500"/>
                                        <p:tgtEl>
                                          <p:spTgt spid="27"/>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strips(down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strips(downLeft)">
                                      <p:cBhvr>
                                        <p:cTn id="70" dur="500"/>
                                        <p:tgtEl>
                                          <p:spTgt spid="29"/>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strips(downLeft)">
                                      <p:cBhvr>
                                        <p:cTn id="73" dur="500"/>
                                        <p:tgtEl>
                                          <p:spTgt spid="30"/>
                                        </p:tgtEl>
                                      </p:cBhvr>
                                    </p:animEffect>
                                  </p:childTnLst>
                                </p:cTn>
                              </p:par>
                              <p:par>
                                <p:cTn id="74" presetID="18" presetClass="entr" presetSubtype="12"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strips(downLeft)">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strips(downLeft)">
                                      <p:cBhvr>
                                        <p:cTn id="81" dur="500"/>
                                        <p:tgtEl>
                                          <p:spTgt spid="3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strips(downLeft)">
                                      <p:cBhvr>
                                        <p:cTn id="84" dur="500"/>
                                        <p:tgtEl>
                                          <p:spTgt spid="32"/>
                                        </p:tgtEl>
                                      </p:cBhvr>
                                    </p:animEffect>
                                  </p:childTnLst>
                                </p:cTn>
                              </p:par>
                              <p:par>
                                <p:cTn id="85" presetID="18" presetClass="entr" presetSubtype="1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strips(down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downLeft)">
                                      <p:cBhvr>
                                        <p:cTn id="92" dur="500"/>
                                        <p:tgtEl>
                                          <p:spTgt spid="33"/>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strips(downLeft)">
                                      <p:cBhvr>
                                        <p:cTn id="95" dur="500"/>
                                        <p:tgtEl>
                                          <p:spTgt spid="34"/>
                                        </p:tgtEl>
                                      </p:cBhvr>
                                    </p:animEffect>
                                  </p:childTnLst>
                                </p:cTn>
                              </p:par>
                              <p:par>
                                <p:cTn id="96" presetID="18" presetClass="entr" presetSubtype="12"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strips(downLeft)">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strips(downLeft)">
                                      <p:cBhvr>
                                        <p:cTn id="103" dur="500"/>
                                        <p:tgtEl>
                                          <p:spTgt spid="35"/>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strips(downLeft)">
                                      <p:cBhvr>
                                        <p:cTn id="106" dur="500"/>
                                        <p:tgtEl>
                                          <p:spTgt spid="36"/>
                                        </p:tgtEl>
                                      </p:cBhvr>
                                    </p:animEffect>
                                  </p:childTnLst>
                                </p:cTn>
                              </p:par>
                              <p:par>
                                <p:cTn id="107" presetID="18" presetClass="entr" presetSubtype="12"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strips(downLeft)">
                                      <p:cBhvr>
                                        <p:cTn id="10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animBg="1"/>
      <p:bldP spid="12" grpId="0"/>
      <p:bldP spid="16" grpId="0" animBg="1"/>
      <p:bldP spid="17" grpId="0"/>
      <p:bldP spid="21" grpId="0" animBg="1"/>
      <p:bldP spid="22" grpId="0"/>
      <p:bldP spid="26" grpId="0" animBg="1"/>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magine 44">
            <a:extLst>
              <a:ext uri="{FF2B5EF4-FFF2-40B4-BE49-F238E27FC236}">
                <a16:creationId xmlns:a16="http://schemas.microsoft.com/office/drawing/2014/main" id="{CB91AB36-F9DE-F34F-B317-3C983A1B4A65}"/>
              </a:ext>
            </a:extLst>
          </p:cNvPr>
          <p:cNvPicPr>
            <a:picLocks noChangeAspect="1"/>
          </p:cNvPicPr>
          <p:nvPr/>
        </p:nvPicPr>
        <p:blipFill>
          <a:blip r:embed="rId3">
            <a:alphaModFix/>
          </a:blip>
          <a:stretch>
            <a:fillRect/>
          </a:stretch>
        </p:blipFill>
        <p:spPr>
          <a:xfrm>
            <a:off x="998849" y="2237637"/>
            <a:ext cx="5187247" cy="3277656"/>
          </a:xfrm>
          <a:prstGeom prst="rect">
            <a:avLst/>
          </a:prstGeom>
        </p:spPr>
      </p:pic>
      <p:pic>
        <p:nvPicPr>
          <p:cNvPr id="25" name="Immagine 24">
            <a:extLst>
              <a:ext uri="{FF2B5EF4-FFF2-40B4-BE49-F238E27FC236}">
                <a16:creationId xmlns:a16="http://schemas.microsoft.com/office/drawing/2014/main" id="{B913862D-3937-8B40-A374-898AF4315A59}"/>
              </a:ext>
            </a:extLst>
          </p:cNvPr>
          <p:cNvPicPr>
            <a:picLocks noChangeAspect="1"/>
          </p:cNvPicPr>
          <p:nvPr/>
        </p:nvPicPr>
        <p:blipFill>
          <a:blip r:embed="rId4">
            <a:alphaModFix/>
          </a:blip>
          <a:stretch>
            <a:fillRect/>
          </a:stretch>
        </p:blipFill>
        <p:spPr>
          <a:xfrm>
            <a:off x="6205421" y="2164818"/>
            <a:ext cx="4827902" cy="3277656"/>
          </a:xfrm>
          <a:prstGeom prst="rect">
            <a:avLst/>
          </a:prstGeom>
        </p:spPr>
      </p:pic>
      <p:sp>
        <p:nvSpPr>
          <p:cNvPr id="2" name="Titolo 1">
            <a:extLst>
              <a:ext uri="{FF2B5EF4-FFF2-40B4-BE49-F238E27FC236}">
                <a16:creationId xmlns:a16="http://schemas.microsoft.com/office/drawing/2014/main" id="{B89E8E3F-A7A9-EB44-9044-69FD75FBB88D}"/>
              </a:ext>
            </a:extLst>
          </p:cNvPr>
          <p:cNvSpPr>
            <a:spLocks noGrp="1"/>
          </p:cNvSpPr>
          <p:nvPr>
            <p:ph type="title"/>
          </p:nvPr>
        </p:nvSpPr>
        <p:spPr/>
        <p:txBody>
          <a:bodyPr/>
          <a:lstStyle/>
          <a:p>
            <a:r>
              <a:rPr lang="it-IT" noProof="1">
                <a:ea typeface="+mj-lt"/>
                <a:cs typeface="+mj-lt"/>
              </a:rPr>
              <a:t>MARIO's PIZZERIA</a:t>
            </a:r>
            <a:r>
              <a:rPr lang="it-IT" noProof="1"/>
              <a:t> : Interview &amp; Analysis</a:t>
            </a:r>
            <a:endParaRPr lang="en-US"/>
          </a:p>
        </p:txBody>
      </p:sp>
      <p:cxnSp>
        <p:nvCxnSpPr>
          <p:cNvPr id="3" name="Connettore 1 3">
            <a:extLst>
              <a:ext uri="{FF2B5EF4-FFF2-40B4-BE49-F238E27FC236}">
                <a16:creationId xmlns:a16="http://schemas.microsoft.com/office/drawing/2014/main" id="{16CE7247-EEF1-4F40-BB3E-ACC7F10D6880}"/>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BD3DA001-D795-004F-84A2-33ABB730B314}"/>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e 45">
            <a:extLst>
              <a:ext uri="{FF2B5EF4-FFF2-40B4-BE49-F238E27FC236}">
                <a16:creationId xmlns:a16="http://schemas.microsoft.com/office/drawing/2014/main" id="{E1F368C6-D700-FC4B-ABD7-82E561B98C53}"/>
              </a:ext>
            </a:extLst>
          </p:cNvPr>
          <p:cNvSpPr/>
          <p:nvPr/>
        </p:nvSpPr>
        <p:spPr>
          <a:xfrm>
            <a:off x="5462596" y="2322007"/>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7" name="CasellaDiTesto 46">
            <a:extLst>
              <a:ext uri="{FF2B5EF4-FFF2-40B4-BE49-F238E27FC236}">
                <a16:creationId xmlns:a16="http://schemas.microsoft.com/office/drawing/2014/main" id="{A604B041-680A-F04C-A7C5-88446FE213A7}"/>
              </a:ext>
            </a:extLst>
          </p:cNvPr>
          <p:cNvSpPr txBox="1"/>
          <p:nvPr/>
        </p:nvSpPr>
        <p:spPr>
          <a:xfrm>
            <a:off x="4989257" y="2744753"/>
            <a:ext cx="1344241" cy="646331"/>
          </a:xfrm>
          <a:prstGeom prst="rect">
            <a:avLst/>
          </a:prstGeom>
          <a:noFill/>
        </p:spPr>
        <p:txBody>
          <a:bodyPr wrap="square" rtlCol="0">
            <a:spAutoFit/>
          </a:bodyPr>
          <a:lstStyle/>
          <a:p>
            <a:pPr algn="ctr"/>
            <a:r>
              <a:rPr lang="it-IT" err="1"/>
              <a:t>cooker</a:t>
            </a:r>
            <a:r>
              <a:rPr lang="it-IT"/>
              <a:t> </a:t>
            </a:r>
            <a:r>
              <a:rPr lang="it-IT" err="1"/>
              <a:t>asks</a:t>
            </a:r>
            <a:r>
              <a:rPr lang="it-IT"/>
              <a:t> to </a:t>
            </a:r>
            <a:r>
              <a:rPr lang="it-IT" err="1"/>
              <a:t>repeat</a:t>
            </a:r>
            <a:endParaRPr lang="it-IT"/>
          </a:p>
        </p:txBody>
      </p:sp>
      <p:sp>
        <p:nvSpPr>
          <p:cNvPr id="48" name="Ovale 47">
            <a:extLst>
              <a:ext uri="{FF2B5EF4-FFF2-40B4-BE49-F238E27FC236}">
                <a16:creationId xmlns:a16="http://schemas.microsoft.com/office/drawing/2014/main" id="{734645C2-6642-9746-A654-90F46CE4A45E}"/>
              </a:ext>
            </a:extLst>
          </p:cNvPr>
          <p:cNvSpPr/>
          <p:nvPr/>
        </p:nvSpPr>
        <p:spPr>
          <a:xfrm>
            <a:off x="6692445" y="2326952"/>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49" name="CasellaDiTesto 48">
            <a:extLst>
              <a:ext uri="{FF2B5EF4-FFF2-40B4-BE49-F238E27FC236}">
                <a16:creationId xmlns:a16="http://schemas.microsoft.com/office/drawing/2014/main" id="{13F1B79E-0D1D-714F-A194-19AFD77B3681}"/>
              </a:ext>
            </a:extLst>
          </p:cNvPr>
          <p:cNvSpPr txBox="1"/>
          <p:nvPr/>
        </p:nvSpPr>
        <p:spPr>
          <a:xfrm>
            <a:off x="6219106" y="2749698"/>
            <a:ext cx="1344241" cy="923330"/>
          </a:xfrm>
          <a:prstGeom prst="rect">
            <a:avLst/>
          </a:prstGeom>
          <a:noFill/>
        </p:spPr>
        <p:txBody>
          <a:bodyPr wrap="square" rtlCol="0">
            <a:spAutoFit/>
          </a:bodyPr>
          <a:lstStyle/>
          <a:p>
            <a:pPr algn="ctr"/>
            <a:r>
              <a:rPr lang="it-IT" err="1"/>
              <a:t>cooker</a:t>
            </a:r>
            <a:r>
              <a:rPr lang="it-IT"/>
              <a:t> </a:t>
            </a:r>
            <a:r>
              <a:rPr lang="it-IT" err="1"/>
              <a:t>understands</a:t>
            </a:r>
            <a:r>
              <a:rPr lang="it-IT"/>
              <a:t> </a:t>
            </a:r>
            <a:r>
              <a:rPr lang="it-IT" err="1"/>
              <a:t>wrong</a:t>
            </a:r>
            <a:r>
              <a:rPr lang="it-IT"/>
              <a:t> </a:t>
            </a:r>
            <a:r>
              <a:rPr lang="it-IT" err="1"/>
              <a:t>order</a:t>
            </a:r>
            <a:endParaRPr lang="it-IT"/>
          </a:p>
        </p:txBody>
      </p:sp>
      <p:cxnSp>
        <p:nvCxnSpPr>
          <p:cNvPr id="50" name="Connettore 1 49">
            <a:extLst>
              <a:ext uri="{FF2B5EF4-FFF2-40B4-BE49-F238E27FC236}">
                <a16:creationId xmlns:a16="http://schemas.microsoft.com/office/drawing/2014/main" id="{7041CF53-4080-4840-8464-F21DB537B97E}"/>
              </a:ext>
            </a:extLst>
          </p:cNvPr>
          <p:cNvCxnSpPr>
            <a:cxnSpLocks/>
          </p:cNvCxnSpPr>
          <p:nvPr/>
        </p:nvCxnSpPr>
        <p:spPr>
          <a:xfrm>
            <a:off x="5874449" y="2520790"/>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2BBF948E-B54F-DB4C-B7D8-AB11BA376D71}"/>
              </a:ext>
            </a:extLst>
          </p:cNvPr>
          <p:cNvSpPr/>
          <p:nvPr/>
        </p:nvSpPr>
        <p:spPr>
          <a:xfrm>
            <a:off x="5462596" y="4282719"/>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4" name="CasellaDiTesto 53">
            <a:extLst>
              <a:ext uri="{FF2B5EF4-FFF2-40B4-BE49-F238E27FC236}">
                <a16:creationId xmlns:a16="http://schemas.microsoft.com/office/drawing/2014/main" id="{BFA52103-3B43-5E48-9184-01B73F5F9407}"/>
              </a:ext>
            </a:extLst>
          </p:cNvPr>
          <p:cNvSpPr txBox="1"/>
          <p:nvPr/>
        </p:nvSpPr>
        <p:spPr>
          <a:xfrm>
            <a:off x="4989257" y="4705465"/>
            <a:ext cx="1344241" cy="646331"/>
          </a:xfrm>
          <a:prstGeom prst="rect">
            <a:avLst/>
          </a:prstGeom>
          <a:noFill/>
        </p:spPr>
        <p:txBody>
          <a:bodyPr wrap="square" rtlCol="0">
            <a:spAutoFit/>
          </a:bodyPr>
          <a:lstStyle/>
          <a:p>
            <a:pPr algn="ctr"/>
            <a:r>
              <a:rPr lang="it-IT"/>
              <a:t>5 minute delay</a:t>
            </a:r>
          </a:p>
        </p:txBody>
      </p:sp>
      <p:sp>
        <p:nvSpPr>
          <p:cNvPr id="55" name="Ovale 54">
            <a:extLst>
              <a:ext uri="{FF2B5EF4-FFF2-40B4-BE49-F238E27FC236}">
                <a16:creationId xmlns:a16="http://schemas.microsoft.com/office/drawing/2014/main" id="{6C57C90C-76DC-624D-81F5-0E397BB5053D}"/>
              </a:ext>
            </a:extLst>
          </p:cNvPr>
          <p:cNvSpPr/>
          <p:nvPr/>
        </p:nvSpPr>
        <p:spPr>
          <a:xfrm>
            <a:off x="6692445" y="4287664"/>
            <a:ext cx="397565" cy="397565"/>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a:t>
            </a:r>
          </a:p>
        </p:txBody>
      </p:sp>
      <p:sp>
        <p:nvSpPr>
          <p:cNvPr id="56" name="CasellaDiTesto 55">
            <a:extLst>
              <a:ext uri="{FF2B5EF4-FFF2-40B4-BE49-F238E27FC236}">
                <a16:creationId xmlns:a16="http://schemas.microsoft.com/office/drawing/2014/main" id="{510B04C2-1E20-2040-9C4A-97A1C0010211}"/>
              </a:ext>
            </a:extLst>
          </p:cNvPr>
          <p:cNvSpPr txBox="1"/>
          <p:nvPr/>
        </p:nvSpPr>
        <p:spPr>
          <a:xfrm>
            <a:off x="6219106" y="4710410"/>
            <a:ext cx="1344241" cy="923330"/>
          </a:xfrm>
          <a:prstGeom prst="rect">
            <a:avLst/>
          </a:prstGeom>
          <a:noFill/>
        </p:spPr>
        <p:txBody>
          <a:bodyPr wrap="square" rtlCol="0">
            <a:spAutoFit/>
          </a:bodyPr>
          <a:lstStyle/>
          <a:p>
            <a:pPr algn="ctr"/>
            <a:r>
              <a:rPr lang="it-IT" err="1"/>
              <a:t>cashier</a:t>
            </a:r>
            <a:r>
              <a:rPr lang="it-IT"/>
              <a:t> </a:t>
            </a:r>
            <a:r>
              <a:rPr lang="it-IT" err="1"/>
              <a:t>is</a:t>
            </a:r>
            <a:r>
              <a:rPr lang="it-IT"/>
              <a:t> </a:t>
            </a:r>
            <a:r>
              <a:rPr lang="it-IT" err="1"/>
              <a:t>busy</a:t>
            </a:r>
            <a:r>
              <a:rPr lang="it-IT"/>
              <a:t> </a:t>
            </a:r>
            <a:r>
              <a:rPr lang="it-IT" err="1"/>
              <a:t>taking</a:t>
            </a:r>
            <a:r>
              <a:rPr lang="it-IT"/>
              <a:t> </a:t>
            </a:r>
            <a:r>
              <a:rPr lang="it-IT" err="1"/>
              <a:t>orders</a:t>
            </a:r>
            <a:endParaRPr lang="it-IT"/>
          </a:p>
        </p:txBody>
      </p:sp>
      <p:cxnSp>
        <p:nvCxnSpPr>
          <p:cNvPr id="57" name="Connettore 1 56">
            <a:extLst>
              <a:ext uri="{FF2B5EF4-FFF2-40B4-BE49-F238E27FC236}">
                <a16:creationId xmlns:a16="http://schemas.microsoft.com/office/drawing/2014/main" id="{A172A092-B679-AD48-93DE-3BBC4925456C}"/>
              </a:ext>
            </a:extLst>
          </p:cNvPr>
          <p:cNvCxnSpPr>
            <a:cxnSpLocks/>
            <a:stCxn id="53" idx="6"/>
            <a:endCxn id="55" idx="2"/>
          </p:cNvCxnSpPr>
          <p:nvPr/>
        </p:nvCxnSpPr>
        <p:spPr>
          <a:xfrm>
            <a:off x="5860161" y="4481502"/>
            <a:ext cx="832284" cy="4945"/>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2.22222E-6 L -0.05677 -0.00047 " pathEditMode="relative" rAng="0" ptsTypes="AA">
                                      <p:cBhvr>
                                        <p:cTn id="6" dur="2000" fill="hold"/>
                                        <p:tgtEl>
                                          <p:spTgt spid="45"/>
                                        </p:tgtEl>
                                        <p:attrNameLst>
                                          <p:attrName>ppt_x</p:attrName>
                                          <p:attrName>ppt_y</p:attrName>
                                        </p:attrNameLst>
                                      </p:cBhvr>
                                      <p:rCtr x="-2839"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7266 0.00162 " pathEditMode="relative" rAng="0" ptsTypes="AA">
                                      <p:cBhvr>
                                        <p:cTn id="10" dur="2000" fill="hold"/>
                                        <p:tgtEl>
                                          <p:spTgt spid="25"/>
                                        </p:tgtEl>
                                        <p:attrNameLst>
                                          <p:attrName>ppt_x</p:attrName>
                                          <p:attrName>ppt_y</p:attrName>
                                        </p:attrNameLst>
                                      </p:cBhvr>
                                      <p:rCtr x="3633" y="69"/>
                                    </p:animMotion>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the causes?</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047983" y="2779750"/>
            <a:ext cx="631547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Inefficient Communication</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4730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Overwhelming </a:t>
            </a:r>
            <a:r>
              <a:rPr lang="en-GB" dirty="0" err="1"/>
              <a:t>WOrkload</a:t>
            </a:r>
            <a:endParaRPr lang="en-GB" dirty="0"/>
          </a:p>
        </p:txBody>
      </p:sp>
      <p:sp>
        <p:nvSpPr>
          <p:cNvPr id="10" name="Titolo 1">
            <a:extLst>
              <a:ext uri="{FF2B5EF4-FFF2-40B4-BE49-F238E27FC236}">
                <a16:creationId xmlns:a16="http://schemas.microsoft.com/office/drawing/2014/main" id="{88A3279B-84FE-E54C-8D1E-DBDEF06043FC}"/>
              </a:ext>
            </a:extLst>
          </p:cNvPr>
          <p:cNvSpPr txBox="1">
            <a:spLocks/>
          </p:cNvSpPr>
          <p:nvPr/>
        </p:nvSpPr>
        <p:spPr>
          <a:xfrm>
            <a:off x="3121082" y="4597990"/>
            <a:ext cx="5526163"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Bad ordering system</a:t>
            </a:r>
          </a:p>
        </p:txBody>
      </p:sp>
    </p:spTree>
    <p:extLst>
      <p:ext uri="{BB962C8B-B14F-4D97-AF65-F5344CB8AC3E}">
        <p14:creationId xmlns:p14="http://schemas.microsoft.com/office/powerpoint/2010/main" val="5000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a:t>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Ovale 4">
            <a:extLst>
              <a:ext uri="{FF2B5EF4-FFF2-40B4-BE49-F238E27FC236}">
                <a16:creationId xmlns:a16="http://schemas.microsoft.com/office/drawing/2014/main" id="{779D7921-654A-1541-BFC2-13F6D4930E57}"/>
              </a:ext>
            </a:extLst>
          </p:cNvPr>
          <p:cNvSpPr/>
          <p:nvPr/>
        </p:nvSpPr>
        <p:spPr>
          <a:xfrm>
            <a:off x="2398742" y="2779750"/>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1</a:t>
            </a:r>
          </a:p>
        </p:txBody>
      </p:sp>
      <p:sp>
        <p:nvSpPr>
          <p:cNvPr id="6" name="Ovale 5">
            <a:extLst>
              <a:ext uri="{FF2B5EF4-FFF2-40B4-BE49-F238E27FC236}">
                <a16:creationId xmlns:a16="http://schemas.microsoft.com/office/drawing/2014/main" id="{07F0AE53-61F0-7241-9201-1A7F83F9536D}"/>
              </a:ext>
            </a:extLst>
          </p:cNvPr>
          <p:cNvSpPr/>
          <p:nvPr/>
        </p:nvSpPr>
        <p:spPr>
          <a:xfrm>
            <a:off x="2398742" y="3661019"/>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2</a:t>
            </a:r>
          </a:p>
        </p:txBody>
      </p:sp>
      <p:sp>
        <p:nvSpPr>
          <p:cNvPr id="7" name="Ovale 6">
            <a:extLst>
              <a:ext uri="{FF2B5EF4-FFF2-40B4-BE49-F238E27FC236}">
                <a16:creationId xmlns:a16="http://schemas.microsoft.com/office/drawing/2014/main" id="{BDA1731F-9705-C242-A2DA-F8320420C45E}"/>
              </a:ext>
            </a:extLst>
          </p:cNvPr>
          <p:cNvSpPr/>
          <p:nvPr/>
        </p:nvSpPr>
        <p:spPr>
          <a:xfrm>
            <a:off x="2398734" y="4532348"/>
            <a:ext cx="649250" cy="649250"/>
          </a:xfrm>
          <a:prstGeom prst="ellipse">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r>
              <a:rPr lang="it-IT"/>
              <a:t>3</a:t>
            </a:r>
          </a:p>
        </p:txBody>
      </p:sp>
      <p:sp>
        <p:nvSpPr>
          <p:cNvPr id="8" name="Titolo 1">
            <a:extLst>
              <a:ext uri="{FF2B5EF4-FFF2-40B4-BE49-F238E27FC236}">
                <a16:creationId xmlns:a16="http://schemas.microsoft.com/office/drawing/2014/main" id="{19F3BEDD-53F1-FE42-A2FC-DC0A17800FC3}"/>
              </a:ext>
            </a:extLst>
          </p:cNvPr>
          <p:cNvSpPr txBox="1">
            <a:spLocks/>
          </p:cNvSpPr>
          <p:nvPr/>
        </p:nvSpPr>
        <p:spPr>
          <a:xfrm>
            <a:off x="3121051" y="2779750"/>
            <a:ext cx="8207449"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Improves communication of orders</a:t>
            </a:r>
          </a:p>
        </p:txBody>
      </p:sp>
      <p:sp>
        <p:nvSpPr>
          <p:cNvPr id="9" name="Titolo 1">
            <a:extLst>
              <a:ext uri="{FF2B5EF4-FFF2-40B4-BE49-F238E27FC236}">
                <a16:creationId xmlns:a16="http://schemas.microsoft.com/office/drawing/2014/main" id="{1360DF90-6F8A-8B40-AAC7-53E11A232266}"/>
              </a:ext>
            </a:extLst>
          </p:cNvPr>
          <p:cNvSpPr txBox="1">
            <a:spLocks/>
          </p:cNvSpPr>
          <p:nvPr/>
        </p:nvSpPr>
        <p:spPr>
          <a:xfrm>
            <a:off x="3121081" y="3688870"/>
            <a:ext cx="6006292" cy="751334"/>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REDUCES WORK FOR CASHIER</a:t>
            </a:r>
          </a:p>
        </p:txBody>
      </p:sp>
      <p:sp>
        <p:nvSpPr>
          <p:cNvPr id="14" name="Titolo 1">
            <a:extLst>
              <a:ext uri="{FF2B5EF4-FFF2-40B4-BE49-F238E27FC236}">
                <a16:creationId xmlns:a16="http://schemas.microsoft.com/office/drawing/2014/main" id="{753592AC-5AEA-1CE1-79A9-12CD8138A345}"/>
              </a:ext>
            </a:extLst>
          </p:cNvPr>
          <p:cNvSpPr txBox="1">
            <a:spLocks/>
          </p:cNvSpPr>
          <p:nvPr/>
        </p:nvSpPr>
        <p:spPr>
          <a:xfrm>
            <a:off x="3116906" y="4582393"/>
            <a:ext cx="6006292" cy="751334"/>
          </a:xfrm>
          <a:prstGeom prst="rect">
            <a:avLst/>
          </a:prstGeom>
        </p:spPr>
        <p:txBody>
          <a:bodyPr lIns="91440" tIns="45720" rIns="91440" bIns="45720" anchor="t"/>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Better ordering system for customer</a:t>
            </a:r>
          </a:p>
        </p:txBody>
      </p:sp>
    </p:spTree>
    <p:extLst>
      <p:ext uri="{BB962C8B-B14F-4D97-AF65-F5344CB8AC3E}">
        <p14:creationId xmlns:p14="http://schemas.microsoft.com/office/powerpoint/2010/main" val="36099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406F7-599B-0842-9F05-F6D86CFBA3F6}"/>
              </a:ext>
            </a:extLst>
          </p:cNvPr>
          <p:cNvSpPr>
            <a:spLocks noGrp="1"/>
          </p:cNvSpPr>
          <p:nvPr>
            <p:ph type="title"/>
          </p:nvPr>
        </p:nvSpPr>
        <p:spPr/>
        <p:txBody>
          <a:bodyPr/>
          <a:lstStyle/>
          <a:p>
            <a:r>
              <a:rPr lang="it-IT" dirty="0"/>
              <a:t>NECESSARY STEPS TO IMPLEMENT SOLUTION</a:t>
            </a:r>
          </a:p>
        </p:txBody>
      </p:sp>
      <p:cxnSp>
        <p:nvCxnSpPr>
          <p:cNvPr id="3" name="Connettore 1 3">
            <a:extLst>
              <a:ext uri="{FF2B5EF4-FFF2-40B4-BE49-F238E27FC236}">
                <a16:creationId xmlns:a16="http://schemas.microsoft.com/office/drawing/2014/main" id="{B30B87FB-96BA-BE47-AF2C-97CE03525FD3}"/>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8C3ACE88-2CF0-C84E-99D6-D37787558815}"/>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e 5">
            <a:extLst>
              <a:ext uri="{FF2B5EF4-FFF2-40B4-BE49-F238E27FC236}">
                <a16:creationId xmlns:a16="http://schemas.microsoft.com/office/drawing/2014/main" id="{ABF9D183-260D-9A41-AE92-6CC754312007}"/>
              </a:ext>
            </a:extLst>
          </p:cNvPr>
          <p:cNvSpPr/>
          <p:nvPr/>
        </p:nvSpPr>
        <p:spPr>
          <a:xfrm>
            <a:off x="1882167" y="265276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1</a:t>
            </a:r>
          </a:p>
        </p:txBody>
      </p:sp>
      <p:sp>
        <p:nvSpPr>
          <p:cNvPr id="7" name="CasellaDiTesto 6">
            <a:extLst>
              <a:ext uri="{FF2B5EF4-FFF2-40B4-BE49-F238E27FC236}">
                <a16:creationId xmlns:a16="http://schemas.microsoft.com/office/drawing/2014/main" id="{2669038D-F756-3D48-BFC2-AD4FB6AD1163}"/>
              </a:ext>
            </a:extLst>
          </p:cNvPr>
          <p:cNvSpPr txBox="1"/>
          <p:nvPr/>
        </p:nvSpPr>
        <p:spPr>
          <a:xfrm>
            <a:off x="2372497" y="2650972"/>
            <a:ext cx="2940908" cy="461665"/>
          </a:xfrm>
          <a:prstGeom prst="rect">
            <a:avLst/>
          </a:prstGeom>
          <a:noFill/>
        </p:spPr>
        <p:txBody>
          <a:bodyPr wrap="square" rtlCol="0">
            <a:spAutoFit/>
          </a:bodyPr>
          <a:lstStyle/>
          <a:p>
            <a:r>
              <a:rPr lang="it-IT" sz="2400" noProof="1"/>
              <a:t>Interview stakeholders</a:t>
            </a:r>
          </a:p>
        </p:txBody>
      </p:sp>
      <p:sp>
        <p:nvSpPr>
          <p:cNvPr id="9" name="Ovale 8">
            <a:extLst>
              <a:ext uri="{FF2B5EF4-FFF2-40B4-BE49-F238E27FC236}">
                <a16:creationId xmlns:a16="http://schemas.microsoft.com/office/drawing/2014/main" id="{E9DB770B-88A5-064F-9372-BE4D25B677E1}"/>
              </a:ext>
            </a:extLst>
          </p:cNvPr>
          <p:cNvSpPr/>
          <p:nvPr/>
        </p:nvSpPr>
        <p:spPr>
          <a:xfrm>
            <a:off x="1882167"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2</a:t>
            </a:r>
          </a:p>
        </p:txBody>
      </p:sp>
      <p:sp>
        <p:nvSpPr>
          <p:cNvPr id="10" name="CasellaDiTesto 9">
            <a:extLst>
              <a:ext uri="{FF2B5EF4-FFF2-40B4-BE49-F238E27FC236}">
                <a16:creationId xmlns:a16="http://schemas.microsoft.com/office/drawing/2014/main" id="{78C33BF1-65E7-C54F-801B-588490203ACA}"/>
              </a:ext>
            </a:extLst>
          </p:cNvPr>
          <p:cNvSpPr txBox="1"/>
          <p:nvPr/>
        </p:nvSpPr>
        <p:spPr>
          <a:xfrm>
            <a:off x="2372497" y="3250435"/>
            <a:ext cx="3523613" cy="461665"/>
          </a:xfrm>
          <a:prstGeom prst="rect">
            <a:avLst/>
          </a:prstGeom>
          <a:noFill/>
        </p:spPr>
        <p:txBody>
          <a:bodyPr wrap="square" rtlCol="0">
            <a:spAutoFit/>
          </a:bodyPr>
          <a:lstStyle/>
          <a:p>
            <a:r>
              <a:rPr lang="it-IT" sz="2400" noProof="1"/>
              <a:t>Gather user requirements</a:t>
            </a:r>
          </a:p>
        </p:txBody>
      </p:sp>
      <p:sp>
        <p:nvSpPr>
          <p:cNvPr id="11" name="Ovale 10">
            <a:extLst>
              <a:ext uri="{FF2B5EF4-FFF2-40B4-BE49-F238E27FC236}">
                <a16:creationId xmlns:a16="http://schemas.microsoft.com/office/drawing/2014/main" id="{9F763363-4D62-9E4D-A19C-AA5E31125747}"/>
              </a:ext>
            </a:extLst>
          </p:cNvPr>
          <p:cNvSpPr/>
          <p:nvPr/>
        </p:nvSpPr>
        <p:spPr>
          <a:xfrm>
            <a:off x="1882167" y="390369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3</a:t>
            </a:r>
          </a:p>
        </p:txBody>
      </p:sp>
      <p:sp>
        <p:nvSpPr>
          <p:cNvPr id="12" name="CasellaDiTesto 11">
            <a:extLst>
              <a:ext uri="{FF2B5EF4-FFF2-40B4-BE49-F238E27FC236}">
                <a16:creationId xmlns:a16="http://schemas.microsoft.com/office/drawing/2014/main" id="{1E5B9AA5-52EF-464F-99CF-1C082AA01447}"/>
              </a:ext>
            </a:extLst>
          </p:cNvPr>
          <p:cNvSpPr txBox="1"/>
          <p:nvPr/>
        </p:nvSpPr>
        <p:spPr>
          <a:xfrm>
            <a:off x="2372497" y="3850453"/>
            <a:ext cx="3725319" cy="461665"/>
          </a:xfrm>
          <a:prstGeom prst="rect">
            <a:avLst/>
          </a:prstGeom>
          <a:noFill/>
        </p:spPr>
        <p:txBody>
          <a:bodyPr wrap="square" rtlCol="0">
            <a:spAutoFit/>
          </a:bodyPr>
          <a:lstStyle/>
          <a:p>
            <a:r>
              <a:rPr lang="it-IT" sz="2400" noProof="1"/>
              <a:t>Create Process Diagram</a:t>
            </a:r>
          </a:p>
        </p:txBody>
      </p:sp>
      <p:sp>
        <p:nvSpPr>
          <p:cNvPr id="13" name="Ovale 12">
            <a:extLst>
              <a:ext uri="{FF2B5EF4-FFF2-40B4-BE49-F238E27FC236}">
                <a16:creationId xmlns:a16="http://schemas.microsoft.com/office/drawing/2014/main" id="{7A655FF6-E3F5-8C48-A46E-C1AD2A44F2AE}"/>
              </a:ext>
            </a:extLst>
          </p:cNvPr>
          <p:cNvSpPr/>
          <p:nvPr/>
        </p:nvSpPr>
        <p:spPr>
          <a:xfrm>
            <a:off x="1882167" y="4495425"/>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4</a:t>
            </a:r>
          </a:p>
        </p:txBody>
      </p:sp>
      <p:sp>
        <p:nvSpPr>
          <p:cNvPr id="14" name="CasellaDiTesto 13">
            <a:extLst>
              <a:ext uri="{FF2B5EF4-FFF2-40B4-BE49-F238E27FC236}">
                <a16:creationId xmlns:a16="http://schemas.microsoft.com/office/drawing/2014/main" id="{93262671-6C15-B64C-AF74-641A7021F7AB}"/>
              </a:ext>
            </a:extLst>
          </p:cNvPr>
          <p:cNvSpPr txBox="1"/>
          <p:nvPr/>
        </p:nvSpPr>
        <p:spPr>
          <a:xfrm>
            <a:off x="2372497" y="4405649"/>
            <a:ext cx="3870996" cy="461665"/>
          </a:xfrm>
          <a:prstGeom prst="rect">
            <a:avLst/>
          </a:prstGeom>
          <a:noFill/>
        </p:spPr>
        <p:txBody>
          <a:bodyPr wrap="square" rtlCol="0">
            <a:spAutoFit/>
          </a:bodyPr>
          <a:lstStyle/>
          <a:p>
            <a:r>
              <a:rPr lang="it-IT" sz="2400" noProof="1"/>
              <a:t>Project plan &amp; deliverables</a:t>
            </a:r>
          </a:p>
        </p:txBody>
      </p:sp>
      <p:sp>
        <p:nvSpPr>
          <p:cNvPr id="15" name="Ovale 14">
            <a:extLst>
              <a:ext uri="{FF2B5EF4-FFF2-40B4-BE49-F238E27FC236}">
                <a16:creationId xmlns:a16="http://schemas.microsoft.com/office/drawing/2014/main" id="{C4A8C7BB-C21B-0A4E-A34D-7FE7DB92AB75}"/>
              </a:ext>
            </a:extLst>
          </p:cNvPr>
          <p:cNvSpPr/>
          <p:nvPr/>
        </p:nvSpPr>
        <p:spPr>
          <a:xfrm>
            <a:off x="1882166" y="5098358"/>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5</a:t>
            </a:r>
          </a:p>
        </p:txBody>
      </p:sp>
      <p:sp>
        <p:nvSpPr>
          <p:cNvPr id="16" name="CasellaDiTesto 15">
            <a:extLst>
              <a:ext uri="{FF2B5EF4-FFF2-40B4-BE49-F238E27FC236}">
                <a16:creationId xmlns:a16="http://schemas.microsoft.com/office/drawing/2014/main" id="{42F0CB8A-3A2A-C447-BAEC-48A108B294E8}"/>
              </a:ext>
            </a:extLst>
          </p:cNvPr>
          <p:cNvSpPr txBox="1"/>
          <p:nvPr/>
        </p:nvSpPr>
        <p:spPr>
          <a:xfrm>
            <a:off x="2372497" y="5028079"/>
            <a:ext cx="2940908" cy="461665"/>
          </a:xfrm>
          <a:prstGeom prst="rect">
            <a:avLst/>
          </a:prstGeom>
          <a:noFill/>
        </p:spPr>
        <p:txBody>
          <a:bodyPr wrap="square" rtlCol="0">
            <a:spAutoFit/>
          </a:bodyPr>
          <a:lstStyle/>
          <a:p>
            <a:r>
              <a:rPr lang="it-IT" sz="2400" noProof="1"/>
              <a:t>Prototype</a:t>
            </a:r>
          </a:p>
        </p:txBody>
      </p:sp>
      <p:sp>
        <p:nvSpPr>
          <p:cNvPr id="17" name="Ovale 16">
            <a:extLst>
              <a:ext uri="{FF2B5EF4-FFF2-40B4-BE49-F238E27FC236}">
                <a16:creationId xmlns:a16="http://schemas.microsoft.com/office/drawing/2014/main" id="{1946403A-9389-F142-B2E5-2ABED262A2A3}"/>
              </a:ext>
            </a:extLst>
          </p:cNvPr>
          <p:cNvSpPr/>
          <p:nvPr/>
        </p:nvSpPr>
        <p:spPr>
          <a:xfrm>
            <a:off x="7022756" y="265097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6</a:t>
            </a:r>
          </a:p>
        </p:txBody>
      </p:sp>
      <p:sp>
        <p:nvSpPr>
          <p:cNvPr id="18" name="CasellaDiTesto 17">
            <a:extLst>
              <a:ext uri="{FF2B5EF4-FFF2-40B4-BE49-F238E27FC236}">
                <a16:creationId xmlns:a16="http://schemas.microsoft.com/office/drawing/2014/main" id="{2E861E34-6324-AD48-AA77-5DC63835980E}"/>
              </a:ext>
            </a:extLst>
          </p:cNvPr>
          <p:cNvSpPr txBox="1"/>
          <p:nvPr/>
        </p:nvSpPr>
        <p:spPr>
          <a:xfrm>
            <a:off x="7566452" y="2650972"/>
            <a:ext cx="3284425" cy="461665"/>
          </a:xfrm>
          <a:prstGeom prst="rect">
            <a:avLst/>
          </a:prstGeom>
          <a:noFill/>
        </p:spPr>
        <p:txBody>
          <a:bodyPr wrap="square" rtlCol="0">
            <a:spAutoFit/>
          </a:bodyPr>
          <a:lstStyle/>
          <a:p>
            <a:r>
              <a:rPr lang="it-IT" sz="2400" noProof="1"/>
              <a:t>Start coding for Website</a:t>
            </a:r>
          </a:p>
        </p:txBody>
      </p:sp>
      <p:sp>
        <p:nvSpPr>
          <p:cNvPr id="19" name="Ovale 18">
            <a:extLst>
              <a:ext uri="{FF2B5EF4-FFF2-40B4-BE49-F238E27FC236}">
                <a16:creationId xmlns:a16="http://schemas.microsoft.com/office/drawing/2014/main" id="{4829CDB0-E51F-FB48-9DF1-ECA6FF6A206F}"/>
              </a:ext>
            </a:extLst>
          </p:cNvPr>
          <p:cNvSpPr/>
          <p:nvPr/>
        </p:nvSpPr>
        <p:spPr>
          <a:xfrm>
            <a:off x="7022755" y="3233407"/>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7</a:t>
            </a:r>
          </a:p>
        </p:txBody>
      </p:sp>
      <p:sp>
        <p:nvSpPr>
          <p:cNvPr id="20" name="CasellaDiTesto 19">
            <a:extLst>
              <a:ext uri="{FF2B5EF4-FFF2-40B4-BE49-F238E27FC236}">
                <a16:creationId xmlns:a16="http://schemas.microsoft.com/office/drawing/2014/main" id="{AEE3C7CA-C93C-7846-A049-FAD6CA6489B1}"/>
              </a:ext>
            </a:extLst>
          </p:cNvPr>
          <p:cNvSpPr txBox="1"/>
          <p:nvPr/>
        </p:nvSpPr>
        <p:spPr>
          <a:xfrm>
            <a:off x="7566452" y="3244334"/>
            <a:ext cx="4064713" cy="461665"/>
          </a:xfrm>
          <a:prstGeom prst="rect">
            <a:avLst/>
          </a:prstGeom>
          <a:noFill/>
        </p:spPr>
        <p:txBody>
          <a:bodyPr wrap="square" rtlCol="0">
            <a:spAutoFit/>
          </a:bodyPr>
          <a:lstStyle/>
          <a:p>
            <a:r>
              <a:rPr lang="it-IT" sz="2400" noProof="1"/>
              <a:t>Implement Flask for Backend</a:t>
            </a:r>
          </a:p>
        </p:txBody>
      </p:sp>
      <p:sp>
        <p:nvSpPr>
          <p:cNvPr id="21" name="Ovale 20">
            <a:extLst>
              <a:ext uri="{FF2B5EF4-FFF2-40B4-BE49-F238E27FC236}">
                <a16:creationId xmlns:a16="http://schemas.microsoft.com/office/drawing/2014/main" id="{B47CE3F9-931B-BC44-9FF5-792B4D76BB77}"/>
              </a:ext>
            </a:extLst>
          </p:cNvPr>
          <p:cNvSpPr/>
          <p:nvPr/>
        </p:nvSpPr>
        <p:spPr>
          <a:xfrm>
            <a:off x="7022755" y="3815842"/>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8</a:t>
            </a:r>
          </a:p>
        </p:txBody>
      </p:sp>
      <p:sp>
        <p:nvSpPr>
          <p:cNvPr id="22" name="CasellaDiTesto 21">
            <a:extLst>
              <a:ext uri="{FF2B5EF4-FFF2-40B4-BE49-F238E27FC236}">
                <a16:creationId xmlns:a16="http://schemas.microsoft.com/office/drawing/2014/main" id="{CEA4AFA3-6078-2740-B8E5-CE47C9C1D352}"/>
              </a:ext>
            </a:extLst>
          </p:cNvPr>
          <p:cNvSpPr txBox="1"/>
          <p:nvPr/>
        </p:nvSpPr>
        <p:spPr>
          <a:xfrm>
            <a:off x="7566452" y="3842284"/>
            <a:ext cx="3540459" cy="461665"/>
          </a:xfrm>
          <a:prstGeom prst="rect">
            <a:avLst/>
          </a:prstGeom>
          <a:noFill/>
        </p:spPr>
        <p:txBody>
          <a:bodyPr wrap="square" rtlCol="0">
            <a:spAutoFit/>
          </a:bodyPr>
          <a:lstStyle/>
          <a:p>
            <a:r>
              <a:rPr lang="it-IT" sz="2400" noProof="1"/>
              <a:t>Implement CSV &amp; Arduino</a:t>
            </a:r>
          </a:p>
        </p:txBody>
      </p:sp>
      <p:sp>
        <p:nvSpPr>
          <p:cNvPr id="23" name="Ovale 22">
            <a:extLst>
              <a:ext uri="{FF2B5EF4-FFF2-40B4-BE49-F238E27FC236}">
                <a16:creationId xmlns:a16="http://schemas.microsoft.com/office/drawing/2014/main" id="{DE8F3423-0887-4447-BD4A-2704404FF8B1}"/>
              </a:ext>
            </a:extLst>
          </p:cNvPr>
          <p:cNvSpPr/>
          <p:nvPr/>
        </p:nvSpPr>
        <p:spPr>
          <a:xfrm>
            <a:off x="7022754" y="4394571"/>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r>
              <a:rPr lang="it-IT" sz="2400" noProof="1"/>
              <a:t>9</a:t>
            </a:r>
          </a:p>
        </p:txBody>
      </p:sp>
      <p:sp>
        <p:nvSpPr>
          <p:cNvPr id="24" name="CasellaDiTesto 23">
            <a:extLst>
              <a:ext uri="{FF2B5EF4-FFF2-40B4-BE49-F238E27FC236}">
                <a16:creationId xmlns:a16="http://schemas.microsoft.com/office/drawing/2014/main" id="{D6260D7A-8B8E-A144-99F8-28EDB3F01DF0}"/>
              </a:ext>
            </a:extLst>
          </p:cNvPr>
          <p:cNvSpPr txBox="1"/>
          <p:nvPr/>
        </p:nvSpPr>
        <p:spPr>
          <a:xfrm>
            <a:off x="7566453" y="4439266"/>
            <a:ext cx="3540458" cy="461665"/>
          </a:xfrm>
          <a:prstGeom prst="rect">
            <a:avLst/>
          </a:prstGeom>
          <a:noFill/>
        </p:spPr>
        <p:txBody>
          <a:bodyPr wrap="square" rtlCol="0">
            <a:spAutoFit/>
          </a:bodyPr>
          <a:lstStyle/>
          <a:p>
            <a:r>
              <a:rPr lang="it-IT" sz="2400" noProof="1"/>
              <a:t>Debugging &amp; User Testing</a:t>
            </a:r>
          </a:p>
        </p:txBody>
      </p:sp>
      <p:sp>
        <p:nvSpPr>
          <p:cNvPr id="25" name="Ovale 24">
            <a:extLst>
              <a:ext uri="{FF2B5EF4-FFF2-40B4-BE49-F238E27FC236}">
                <a16:creationId xmlns:a16="http://schemas.microsoft.com/office/drawing/2014/main" id="{4100CCD5-FB25-474A-9B45-880ED7E5CC8E}"/>
              </a:ext>
            </a:extLst>
          </p:cNvPr>
          <p:cNvSpPr/>
          <p:nvPr/>
        </p:nvSpPr>
        <p:spPr>
          <a:xfrm>
            <a:off x="7022753" y="4975093"/>
            <a:ext cx="397565" cy="397565"/>
          </a:xfrm>
          <a:prstGeom prst="ellipse">
            <a:avLst/>
          </a:prstGeom>
          <a:solidFill>
            <a:srgbClr val="00B0F0"/>
          </a:solidFill>
        </p:spPr>
        <p:style>
          <a:lnRef idx="0">
            <a:schemeClr val="dk1"/>
          </a:lnRef>
          <a:fillRef idx="3">
            <a:schemeClr val="dk1"/>
          </a:fillRef>
          <a:effectRef idx="3">
            <a:schemeClr val="dk1"/>
          </a:effectRef>
          <a:fontRef idx="minor">
            <a:schemeClr val="lt1"/>
          </a:fontRef>
        </p:style>
        <p:txBody>
          <a:bodyPr rtlCol="0" anchor="ctr"/>
          <a:lstStyle/>
          <a:p>
            <a:pPr algn="ctr"/>
            <a:endParaRPr lang="it-IT" sz="2400" noProof="1"/>
          </a:p>
        </p:txBody>
      </p:sp>
      <p:sp>
        <p:nvSpPr>
          <p:cNvPr id="5" name="CasellaDiTesto 4">
            <a:extLst>
              <a:ext uri="{FF2B5EF4-FFF2-40B4-BE49-F238E27FC236}">
                <a16:creationId xmlns:a16="http://schemas.microsoft.com/office/drawing/2014/main" id="{A506A3B3-3E6E-A446-843F-EE8921C8E812}"/>
              </a:ext>
            </a:extLst>
          </p:cNvPr>
          <p:cNvSpPr txBox="1"/>
          <p:nvPr/>
        </p:nvSpPr>
        <p:spPr>
          <a:xfrm>
            <a:off x="6934848" y="4937527"/>
            <a:ext cx="576611" cy="461665"/>
          </a:xfrm>
          <a:prstGeom prst="rect">
            <a:avLst/>
          </a:prstGeom>
          <a:noFill/>
        </p:spPr>
        <p:txBody>
          <a:bodyPr wrap="square" lIns="91440" tIns="45720" rIns="91440" bIns="45720" rtlCol="0" anchor="t">
            <a:spAutoFit/>
          </a:bodyPr>
          <a:lstStyle/>
          <a:p>
            <a:r>
              <a:rPr lang="it-IT" sz="2400">
                <a:solidFill>
                  <a:schemeClr val="bg1"/>
                </a:solidFill>
              </a:rPr>
              <a:t>10</a:t>
            </a:r>
          </a:p>
        </p:txBody>
      </p:sp>
      <p:sp>
        <p:nvSpPr>
          <p:cNvPr id="26" name="CasellaDiTesto 25">
            <a:extLst>
              <a:ext uri="{FF2B5EF4-FFF2-40B4-BE49-F238E27FC236}">
                <a16:creationId xmlns:a16="http://schemas.microsoft.com/office/drawing/2014/main" id="{91FBB364-FEAE-D64F-9B6A-35A7F7A49AD8}"/>
              </a:ext>
            </a:extLst>
          </p:cNvPr>
          <p:cNvSpPr txBox="1"/>
          <p:nvPr/>
        </p:nvSpPr>
        <p:spPr>
          <a:xfrm>
            <a:off x="7599364" y="5028079"/>
            <a:ext cx="2940908" cy="461665"/>
          </a:xfrm>
          <a:prstGeom prst="rect">
            <a:avLst/>
          </a:prstGeom>
          <a:noFill/>
        </p:spPr>
        <p:txBody>
          <a:bodyPr wrap="square" rtlCol="0">
            <a:spAutoFit/>
          </a:bodyPr>
          <a:lstStyle/>
          <a:p>
            <a:r>
              <a:rPr lang="it-IT" sz="2400" noProof="1"/>
              <a:t>Presentation</a:t>
            </a:r>
          </a:p>
        </p:txBody>
      </p:sp>
      <p:sp>
        <p:nvSpPr>
          <p:cNvPr id="8" name="CasellaDiTesto 6">
            <a:extLst>
              <a:ext uri="{FF2B5EF4-FFF2-40B4-BE49-F238E27FC236}">
                <a16:creationId xmlns:a16="http://schemas.microsoft.com/office/drawing/2014/main" id="{4961F059-FFDD-C6A8-EDBB-9D4407D59B33}"/>
              </a:ext>
            </a:extLst>
          </p:cNvPr>
          <p:cNvSpPr txBox="1"/>
          <p:nvPr/>
        </p:nvSpPr>
        <p:spPr>
          <a:xfrm>
            <a:off x="1882166" y="1986466"/>
            <a:ext cx="2940908" cy="461665"/>
          </a:xfrm>
          <a:prstGeom prst="rect">
            <a:avLst/>
          </a:prstGeom>
          <a:noFill/>
        </p:spPr>
        <p:txBody>
          <a:bodyPr wrap="square" rtlCol="0">
            <a:spAutoFit/>
          </a:bodyPr>
          <a:lstStyle/>
          <a:p>
            <a:r>
              <a:rPr lang="it-IT" sz="2400" noProof="1"/>
              <a:t>Planning Phase</a:t>
            </a:r>
          </a:p>
        </p:txBody>
      </p:sp>
      <p:sp>
        <p:nvSpPr>
          <p:cNvPr id="27" name="CasellaDiTesto 6">
            <a:extLst>
              <a:ext uri="{FF2B5EF4-FFF2-40B4-BE49-F238E27FC236}">
                <a16:creationId xmlns:a16="http://schemas.microsoft.com/office/drawing/2014/main" id="{933C0DC0-0AF7-5505-D400-4B187CE7DB20}"/>
              </a:ext>
            </a:extLst>
          </p:cNvPr>
          <p:cNvSpPr txBox="1"/>
          <p:nvPr/>
        </p:nvSpPr>
        <p:spPr>
          <a:xfrm>
            <a:off x="7022753" y="1981147"/>
            <a:ext cx="3828124" cy="461665"/>
          </a:xfrm>
          <a:prstGeom prst="rect">
            <a:avLst/>
          </a:prstGeom>
          <a:noFill/>
        </p:spPr>
        <p:txBody>
          <a:bodyPr wrap="square" rtlCol="0">
            <a:spAutoFit/>
          </a:bodyPr>
          <a:lstStyle/>
          <a:p>
            <a:r>
              <a:rPr lang="it-IT" sz="2400" noProof="1"/>
              <a:t>Implementing Solutions Phase</a:t>
            </a:r>
          </a:p>
        </p:txBody>
      </p:sp>
    </p:spTree>
    <p:extLst>
      <p:ext uri="{BB962C8B-B14F-4D97-AF65-F5344CB8AC3E}">
        <p14:creationId xmlns:p14="http://schemas.microsoft.com/office/powerpoint/2010/main" val="15715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animBg="1"/>
      <p:bldP spid="26" grpId="0"/>
      <p:bldP spid="8"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5F97B5-7244-CF4D-8926-F6EED0529CD4}"/>
              </a:ext>
            </a:extLst>
          </p:cNvPr>
          <p:cNvSpPr>
            <a:spLocks noGrp="1"/>
          </p:cNvSpPr>
          <p:nvPr>
            <p:ph type="title"/>
          </p:nvPr>
        </p:nvSpPr>
        <p:spPr/>
        <p:txBody>
          <a:bodyPr/>
          <a:lstStyle/>
          <a:p>
            <a:r>
              <a:rPr lang="en-GB"/>
              <a:t>tools</a:t>
            </a:r>
          </a:p>
        </p:txBody>
      </p:sp>
      <p:cxnSp>
        <p:nvCxnSpPr>
          <p:cNvPr id="3" name="Connettore 1 3">
            <a:extLst>
              <a:ext uri="{FF2B5EF4-FFF2-40B4-BE49-F238E27FC236}">
                <a16:creationId xmlns:a16="http://schemas.microsoft.com/office/drawing/2014/main" id="{BA002A5A-1928-3B48-9FC5-8780DDFB0648}"/>
              </a:ext>
            </a:extLst>
          </p:cNvPr>
          <p:cNvCxnSpPr>
            <a:cxnSpLocks/>
          </p:cNvCxnSpPr>
          <p:nvPr/>
        </p:nvCxnSpPr>
        <p:spPr>
          <a:xfrm>
            <a:off x="24477" y="0"/>
            <a:ext cx="0" cy="685800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Connettore 1 4">
            <a:extLst>
              <a:ext uri="{FF2B5EF4-FFF2-40B4-BE49-F238E27FC236}">
                <a16:creationId xmlns:a16="http://schemas.microsoft.com/office/drawing/2014/main" id="{59799A78-8B4E-7E40-8BAB-D361DDFA3F38}"/>
              </a:ext>
            </a:extLst>
          </p:cNvPr>
          <p:cNvCxnSpPr>
            <a:cxnSpLocks/>
          </p:cNvCxnSpPr>
          <p:nvPr/>
        </p:nvCxnSpPr>
        <p:spPr>
          <a:xfrm>
            <a:off x="119448" y="0"/>
            <a:ext cx="0" cy="68580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178D13C5-D6EA-3844-9B84-286CE38B51B6}"/>
              </a:ext>
            </a:extLst>
          </p:cNvPr>
          <p:cNvPicPr>
            <a:picLocks noChangeAspect="1"/>
          </p:cNvPicPr>
          <p:nvPr/>
        </p:nvPicPr>
        <p:blipFill>
          <a:blip r:embed="rId3"/>
          <a:stretch>
            <a:fillRect/>
          </a:stretch>
        </p:blipFill>
        <p:spPr>
          <a:xfrm>
            <a:off x="1976718" y="3559200"/>
            <a:ext cx="3708400" cy="1016000"/>
          </a:xfrm>
          <a:prstGeom prst="rect">
            <a:avLst/>
          </a:prstGeom>
        </p:spPr>
      </p:pic>
      <p:pic>
        <p:nvPicPr>
          <p:cNvPr id="10" name="Immagine 9">
            <a:extLst>
              <a:ext uri="{FF2B5EF4-FFF2-40B4-BE49-F238E27FC236}">
                <a16:creationId xmlns:a16="http://schemas.microsoft.com/office/drawing/2014/main" id="{B3085505-2F9A-8C45-96E9-DBB49BED741B}"/>
              </a:ext>
            </a:extLst>
          </p:cNvPr>
          <p:cNvPicPr>
            <a:picLocks noChangeAspect="1"/>
          </p:cNvPicPr>
          <p:nvPr/>
        </p:nvPicPr>
        <p:blipFill>
          <a:blip r:embed="rId4"/>
          <a:stretch>
            <a:fillRect/>
          </a:stretch>
        </p:blipFill>
        <p:spPr>
          <a:xfrm>
            <a:off x="1976718" y="4736029"/>
            <a:ext cx="2097738" cy="875150"/>
          </a:xfrm>
          <a:prstGeom prst="rect">
            <a:avLst/>
          </a:prstGeom>
        </p:spPr>
      </p:pic>
      <p:pic>
        <p:nvPicPr>
          <p:cNvPr id="12" name="Immagine 11">
            <a:extLst>
              <a:ext uri="{FF2B5EF4-FFF2-40B4-BE49-F238E27FC236}">
                <a16:creationId xmlns:a16="http://schemas.microsoft.com/office/drawing/2014/main" id="{D7F0CAAB-87F1-C04D-B44B-952F9634778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9000"/>
                    </a14:imgEffect>
                  </a14:imgLayer>
                </a14:imgProps>
              </a:ext>
            </a:extLst>
          </a:blip>
          <a:stretch>
            <a:fillRect/>
          </a:stretch>
        </p:blipFill>
        <p:spPr>
          <a:xfrm>
            <a:off x="7229199" y="1727902"/>
            <a:ext cx="4295467" cy="2416200"/>
          </a:xfrm>
          <a:prstGeom prst="rect">
            <a:avLst/>
          </a:prstGeom>
        </p:spPr>
      </p:pic>
      <p:pic>
        <p:nvPicPr>
          <p:cNvPr id="7" name="Picture 6">
            <a:extLst>
              <a:ext uri="{FF2B5EF4-FFF2-40B4-BE49-F238E27FC236}">
                <a16:creationId xmlns:a16="http://schemas.microsoft.com/office/drawing/2014/main" id="{F7CC563C-9B97-F9B6-27AD-2A1DDBD55D5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9000"/>
                    </a14:imgEffect>
                  </a14:imgLayer>
                </a14:imgProps>
              </a:ext>
            </a:extLst>
          </a:blip>
          <a:stretch>
            <a:fillRect/>
          </a:stretch>
        </p:blipFill>
        <p:spPr>
          <a:xfrm>
            <a:off x="1529305" y="2473633"/>
            <a:ext cx="5090301" cy="924738"/>
          </a:xfrm>
          <a:prstGeom prst="rect">
            <a:avLst/>
          </a:prstGeom>
        </p:spPr>
      </p:pic>
      <p:pic>
        <p:nvPicPr>
          <p:cNvPr id="6" name="Picture 5">
            <a:extLst>
              <a:ext uri="{FF2B5EF4-FFF2-40B4-BE49-F238E27FC236}">
                <a16:creationId xmlns:a16="http://schemas.microsoft.com/office/drawing/2014/main" id="{F626D398-581A-A2CA-F63B-FEDB1001EFF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9000"/>
                    </a14:imgEffect>
                  </a14:imgLayer>
                </a14:imgProps>
              </a:ext>
            </a:extLst>
          </a:blip>
          <a:stretch>
            <a:fillRect/>
          </a:stretch>
        </p:blipFill>
        <p:spPr>
          <a:xfrm>
            <a:off x="6761607" y="4083588"/>
            <a:ext cx="4674489" cy="2337245"/>
          </a:xfrm>
          <a:prstGeom prst="rect">
            <a:avLst/>
          </a:prstGeom>
        </p:spPr>
      </p:pic>
    </p:spTree>
    <p:extLst>
      <p:ext uri="{BB962C8B-B14F-4D97-AF65-F5344CB8AC3E}">
        <p14:creationId xmlns:p14="http://schemas.microsoft.com/office/powerpoint/2010/main" val="4532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Integrale</Template>
  <TotalTime>499</TotalTime>
  <Words>874</Words>
  <Application>Microsoft Macintosh PowerPoint</Application>
  <PresentationFormat>Widescreen</PresentationFormat>
  <Paragraphs>192</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Helvetica Neue</vt:lpstr>
      <vt:lpstr>Stencil</vt:lpstr>
      <vt:lpstr>Tw Cen MT</vt:lpstr>
      <vt:lpstr>Tw Cen MT Condensed</vt:lpstr>
      <vt:lpstr>Wingdings 3</vt:lpstr>
      <vt:lpstr>Integrale</vt:lpstr>
      <vt:lpstr>Presenting A modernized mario and Luigi’s pizzeria</vt:lpstr>
      <vt:lpstr>Our team</vt:lpstr>
      <vt:lpstr>PowerPoint Presentation</vt:lpstr>
      <vt:lpstr>MARIO's PIZZERIA: HOW DID IT WORK?</vt:lpstr>
      <vt:lpstr>MARIO's PIZZERIA : Interview &amp; Analysis</vt:lpstr>
      <vt:lpstr>the causes?</vt:lpstr>
      <vt:lpstr>SOLUTION?</vt:lpstr>
      <vt:lpstr>NECESSARY STEPS TO IMPLEMENT SOLUTION</vt:lpstr>
      <vt:lpstr>tools</vt:lpstr>
      <vt:lpstr>Languages</vt:lpstr>
      <vt:lpstr>Business Process Diagram</vt:lpstr>
      <vt:lpstr>Pizzeria diagram</vt:lpstr>
      <vt:lpstr>OUR PROTOTYPE: CUSTOMER’s VIEW</vt:lpstr>
      <vt:lpstr>OUR PROTOTYPE: Pizzaiolo’s VIEW</vt:lpstr>
      <vt:lpstr>Improvements FROM PROTOTYPE</vt:lpstr>
      <vt:lpstr>PowerPoint Presentation</vt:lpstr>
      <vt:lpstr>reflection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A modernized PIZZERIA da Mario</dc:title>
  <dc:creator>Alessandro Mattiuzzo</dc:creator>
  <cp:lastModifiedBy>Baloum,Nadiem N.</cp:lastModifiedBy>
  <cp:revision>25</cp:revision>
  <dcterms:created xsi:type="dcterms:W3CDTF">2022-04-09T16:09:00Z</dcterms:created>
  <dcterms:modified xsi:type="dcterms:W3CDTF">2022-11-02T12:10:32Z</dcterms:modified>
</cp:coreProperties>
</file>